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364" r:id="rId2"/>
    <p:sldId id="368" r:id="rId3"/>
    <p:sldId id="380" r:id="rId4"/>
    <p:sldId id="343" r:id="rId5"/>
    <p:sldId id="375" r:id="rId6"/>
    <p:sldId id="392" r:id="rId7"/>
    <p:sldId id="393" r:id="rId8"/>
    <p:sldId id="394" r:id="rId9"/>
    <p:sldId id="376" r:id="rId10"/>
    <p:sldId id="378" r:id="rId11"/>
    <p:sldId id="379" r:id="rId12"/>
    <p:sldId id="382" r:id="rId13"/>
    <p:sldId id="383" r:id="rId14"/>
    <p:sldId id="384" r:id="rId15"/>
    <p:sldId id="385" r:id="rId16"/>
    <p:sldId id="299" r:id="rId17"/>
    <p:sldId id="377" r:id="rId18"/>
    <p:sldId id="381" r:id="rId19"/>
    <p:sldId id="344" r:id="rId20"/>
    <p:sldId id="386" r:id="rId21"/>
    <p:sldId id="387" r:id="rId22"/>
    <p:sldId id="297" r:id="rId23"/>
    <p:sldId id="388" r:id="rId24"/>
    <p:sldId id="389" r:id="rId25"/>
    <p:sldId id="391" r:id="rId26"/>
    <p:sldId id="390" r:id="rId27"/>
    <p:sldId id="370" r:id="rId28"/>
    <p:sldId id="371" r:id="rId29"/>
    <p:sldId id="372" r:id="rId30"/>
    <p:sldId id="305" r:id="rId31"/>
    <p:sldId id="306" r:id="rId32"/>
    <p:sldId id="36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FFFF66"/>
    <a:srgbClr val="24486C"/>
    <a:srgbClr val="336699"/>
    <a:srgbClr val="9078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356" autoAdjust="0"/>
  </p:normalViewPr>
  <p:slideViewPr>
    <p:cSldViewPr>
      <p:cViewPr>
        <p:scale>
          <a:sx n="50" d="100"/>
          <a:sy n="50" d="100"/>
        </p:scale>
        <p:origin x="-101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AEB435-B121-4574-A793-A84D3C35A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1973C58-2EEE-4984-AE3C-EEB107AF6B8C}" type="datetimeFigureOut">
              <a:rPr lang="es-ES"/>
              <a:pPr>
                <a:defRPr/>
              </a:pPr>
              <a:t>14/05/2012</a:t>
            </a:fld>
            <a:endParaRPr lang="es-E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826CD3-B25C-4295-8289-C8C4803845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517E-AA42-47ED-8332-DC990FC46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92C2-D201-4F41-B0F3-E94278EA6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D66E-F60B-4DC1-8DBF-C044855FF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7848600" cy="655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B60F-4BFC-4138-8300-66B089AD3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5FD42-EC02-4142-ABC9-08276BA5A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6668-AF43-48FB-8C61-D3FCC44E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189B-F3C7-4313-9BF7-B58F0E6CF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A510-B2A3-43F8-BC67-0B86B98F6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8EBC8-F181-4C5F-A42A-811CFD651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ECB34-A02D-4F55-A92D-D436ED903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771C4-8392-4BB2-8F42-4CFC5F4EE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C56E-64A8-4BC0-96CA-D416F61DB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fld id="{17485AEE-599B-48ED-99F7-AE872ADF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67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r/imgres?q=manejo+de+estres&amp;hl=es-419&amp;sa=X&amp;rls=com.microsoft:en-us:IE-SearchBox&amp;rlz=1I7GGLL_en&amp;biw=1024&amp;bih=550&amp;tbm=isch&amp;prmd=imvnsb&amp;tbnid=eZvFvsNmU4ctxM:&amp;imgrefurl=http://www.consultoravidasana.com/manejo_del_estres_y_productividad_laboral.html&amp;docid=yeAW0tDJP8sxMM&amp;w=267&amp;h=400&amp;ei=anuMTtmFFuLq0gHNuMD7BA&amp;zoom=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304800"/>
            <a:ext cx="8420100" cy="47815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2200" i="1" dirty="0" smtClean="0">
              <a:solidFill>
                <a:srgbClr val="0408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2200" i="1" dirty="0" smtClean="0">
              <a:solidFill>
                <a:srgbClr val="0408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2200" i="1" dirty="0" smtClean="0">
              <a:solidFill>
                <a:srgbClr val="0408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2200" i="1" dirty="0" smtClean="0">
              <a:solidFill>
                <a:srgbClr val="0408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4000" i="1" dirty="0" smtClean="0">
              <a:solidFill>
                <a:srgbClr val="0408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4000" i="1" dirty="0" smtClean="0">
              <a:solidFill>
                <a:srgbClr val="0408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4000" i="1" dirty="0" smtClean="0">
              <a:solidFill>
                <a:srgbClr val="0408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3600" i="1" dirty="0" smtClean="0">
              <a:solidFill>
                <a:srgbClr val="0408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3600" i="1" dirty="0" smtClean="0">
              <a:solidFill>
                <a:srgbClr val="0408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s-ES_tradnl" sz="3600" i="1" dirty="0" smtClean="0">
              <a:solidFill>
                <a:srgbClr val="040800"/>
              </a:solidFill>
              <a:latin typeface="Engravers MT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s-ES_tradnl" i="1" dirty="0" err="1" smtClean="0">
                <a:solidFill>
                  <a:srgbClr val="040800"/>
                </a:solidFill>
                <a:latin typeface="Engravers MT" pitchFamily="18" charset="0"/>
              </a:rPr>
              <a:t>Mobbing</a:t>
            </a:r>
            <a:r>
              <a:rPr lang="es-ES_tradnl" i="1" dirty="0" smtClean="0">
                <a:solidFill>
                  <a:srgbClr val="040800"/>
                </a:solidFill>
                <a:latin typeface="Engravers MT" pitchFamily="18" charset="0"/>
              </a:rPr>
              <a:t>: acoso laboral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s-ES_tradnl" i="1" dirty="0" smtClean="0">
                <a:solidFill>
                  <a:srgbClr val="040800"/>
                </a:solidFill>
                <a:latin typeface="Engravers MT" pitchFamily="18" charset="0"/>
              </a:rPr>
              <a:t>NO lo PERMITAS…                   NO LO FOMENTES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0" y="228600"/>
            <a:ext cx="6858000" cy="838200"/>
          </a:xfrm>
          <a:ln w="57150">
            <a:solidFill>
              <a:srgbClr val="FF6600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s-ES" sz="2800" i="1" dirty="0" err="1" smtClean="0">
                <a:latin typeface="Arial" pitchFamily="34" charset="0"/>
              </a:rPr>
              <a:t>Orban</a:t>
            </a:r>
            <a:r>
              <a:rPr lang="es-ES" sz="2800" i="1" dirty="0" smtClean="0">
                <a:latin typeface="Arial" pitchFamily="34" charset="0"/>
              </a:rPr>
              <a:t> </a:t>
            </a:r>
            <a:r>
              <a:rPr lang="es-ES" sz="2800" i="1" dirty="0" err="1" smtClean="0">
                <a:latin typeface="Arial" pitchFamily="34" charset="0"/>
              </a:rPr>
              <a:t>Educational</a:t>
            </a:r>
            <a:r>
              <a:rPr lang="es-ES" sz="2800" i="1" dirty="0" smtClean="0">
                <a:latin typeface="Arial" pitchFamily="34" charset="0"/>
              </a:rPr>
              <a:t> </a:t>
            </a:r>
            <a:r>
              <a:rPr lang="es-ES" sz="2800" i="1" dirty="0" err="1" smtClean="0">
                <a:latin typeface="Arial" pitchFamily="34" charset="0"/>
              </a:rPr>
              <a:t>Services</a:t>
            </a:r>
            <a:endParaRPr lang="en-US" sz="2800" i="1" dirty="0" smtClean="0">
              <a:latin typeface="Arial" pitchFamily="34" charset="0"/>
            </a:endParaRPr>
          </a:p>
        </p:txBody>
      </p:sp>
      <p:sp>
        <p:nvSpPr>
          <p:cNvPr id="2052" name="Rectangle 7"/>
          <p:cNvSpPr txBox="1">
            <a:spLocks noChangeArrowheads="1"/>
          </p:cNvSpPr>
          <p:nvPr/>
        </p:nvSpPr>
        <p:spPr bwMode="auto">
          <a:xfrm>
            <a:off x="304800" y="4876800"/>
            <a:ext cx="8610600" cy="16764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PR" sz="2400" b="1" i="1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PR" sz="2400" b="1" i="1">
                <a:solidFill>
                  <a:schemeClr val="tx2"/>
                </a:solidFill>
                <a:latin typeface="Arial Black" pitchFamily="34" charset="0"/>
              </a:rPr>
            </a:br>
            <a:endParaRPr lang="en-US" sz="2400" b="1" i="1">
              <a:solidFill>
                <a:schemeClr val="tx2"/>
              </a:solidFill>
            </a:endParaRPr>
          </a:p>
        </p:txBody>
      </p:sp>
      <p:pic>
        <p:nvPicPr>
          <p:cNvPr id="3077" name="Picture 6" descr="C:\Users\mlortiz\Pictures\human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72485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" descr="j04335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1096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867400" cy="45720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Compañeros (entre iguales)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Subalternos (en sentido vertical ascendente).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Superiores (en sentido vertical descendente, también llamado    </a:t>
            </a:r>
            <a:r>
              <a:rPr lang="es-ES" sz="2400" i="1" dirty="0" err="1" smtClean="0"/>
              <a:t>bossing</a:t>
            </a:r>
            <a:r>
              <a:rPr lang="es-ES" sz="2400" dirty="0" smtClean="0"/>
              <a:t>, del inglés </a:t>
            </a:r>
            <a:r>
              <a:rPr lang="es-ES" sz="2400" i="1" dirty="0" err="1" smtClean="0"/>
              <a:t>boss</a:t>
            </a:r>
            <a:r>
              <a:rPr lang="es-ES" sz="2400" dirty="0" smtClean="0"/>
              <a:t>, jefe). 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2192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dirty="0" smtClean="0"/>
              <a:t/>
            </a:r>
            <a:br>
              <a:rPr lang="es-PR" b="0" i="1" dirty="0" smtClean="0"/>
            </a:br>
            <a:r>
              <a:rPr lang="es-PR" b="0" i="1" dirty="0" smtClean="0"/>
              <a:t>ACTORES DEL ACOSO LABORAL </a:t>
            </a:r>
            <a:br>
              <a:rPr lang="es-PR" b="0" i="1" dirty="0" smtClean="0"/>
            </a:br>
            <a:endParaRPr lang="es-PR" b="0" i="1" dirty="0" smtClean="0"/>
          </a:p>
        </p:txBody>
      </p:sp>
      <p:pic>
        <p:nvPicPr>
          <p:cNvPr id="75783" name="Picture 7" descr="http://events.roundtable.com/Event_Center/PortfolioMgmt/business_team_puzz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5791200" cy="50292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Provocar el abandono del trabajo por parte de la víctima o víctimas.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8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Eliminar la amenaza  o molestia representada  por la victima.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Protección de  los intereses personales (necesidad de extorsión, ambición de poder, de riquezas, posición social, mantenimiento del </a:t>
            </a:r>
            <a:r>
              <a:rPr lang="es-ES" sz="2400" i="1" dirty="0" smtClean="0"/>
              <a:t>statu quo</a:t>
            </a:r>
            <a:r>
              <a:rPr lang="es-ES" sz="2400" dirty="0" smtClean="0"/>
              <a:t>, etc.)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066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smtClean="0"/>
              <a:t/>
            </a:r>
            <a:br>
              <a:rPr lang="es-PR" b="0" i="1" smtClean="0"/>
            </a:br>
            <a:r>
              <a:rPr lang="es-PR" b="0" i="1" smtClean="0"/>
              <a:t>MOTIVACIONES DEL</a:t>
            </a:r>
            <a:br>
              <a:rPr lang="es-PR" b="0" i="1" smtClean="0"/>
            </a:br>
            <a:r>
              <a:rPr lang="es-PR" b="0" i="1" smtClean="0"/>
              <a:t>ACOSO LABORAL </a:t>
            </a:r>
            <a:br>
              <a:rPr lang="es-PR" b="0" i="1" smtClean="0"/>
            </a:br>
            <a:endParaRPr lang="es-PR" b="0" i="1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2" descr="http://annyjacoby.files.wordpress.com/2010/01/stalking-cell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35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705600" cy="5257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Arial Rounded MT Bold" pitchFamily="34" charset="0"/>
              </a:rPr>
              <a:t>VICTIMA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700" dirty="0" smtClean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700" dirty="0" smtClean="0"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Trabajadores perfectamente       válidos, capacitados  y creativos.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s-ES" sz="2400" dirty="0" smtClean="0">
              <a:latin typeface="Arial Rounded MT Bold" pitchFamily="34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Personas con elevada ética,     honradez  y rectitud, así como           con un alto  sentido de la justicia.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Personas con factores de mayor vulnerabilidad (jóvenes, mujeres, orientación sexual, ideología política, religión, procedencia geográfica, minorías...).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s-ES" sz="2400" dirty="0" smtClean="0"/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s-ES" sz="24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8382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dirty="0" smtClean="0"/>
              <a:t>PERFILES GENERALES</a:t>
            </a:r>
          </a:p>
        </p:txBody>
      </p:sp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638" y="1828800"/>
            <a:ext cx="30273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371600"/>
            <a:ext cx="5410200" cy="4800600"/>
          </a:xfrm>
        </p:spPr>
        <p:txBody>
          <a:bodyPr/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Personas populares y líderes natos.</a:t>
            </a:r>
            <a:endParaRPr lang="es-ES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endParaRPr lang="es-ES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Personas con una elevada capacidad empática, sensibilidad o comprensión     del sufrimiento ajeno. 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endParaRPr lang="es-ES" sz="2400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Personas con situaciones personales  o familiares altamente satisfactorias. 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endParaRPr lang="es-ES" sz="24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685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smtClean="0"/>
              <a:t>PERFILES GENERALES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 descr="j0406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1828800"/>
            <a:ext cx="373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943600" cy="5486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Arial Rounded MT Bold" pitchFamily="34" charset="0"/>
              </a:rPr>
              <a:t>PERSONAS ACOSADORAS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s-PR" sz="700" dirty="0" smtClean="0"/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s-PR" sz="700" dirty="0" smtClean="0"/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s-PR" sz="2400" dirty="0" smtClean="0"/>
              <a:t>Faltan a la verdad - Exageran cualquier cosa que consideran positiva, niegan todo lo negativo  e inventan lo que creen que  puede reforzar su imagen.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s-PR" sz="2400" dirty="0" smtClean="0"/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s-PR" sz="2400" dirty="0" smtClean="0"/>
              <a:t>Rígidas - Temen exponerse  a   que  alguien o algo les demuestre que pueden estar equivocados.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s-PR" sz="2400" dirty="0" smtClean="0"/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s-PR" sz="2400" dirty="0" smtClean="0"/>
              <a:t>Amenazadas -  Por </a:t>
            </a:r>
            <a:r>
              <a:rPr lang="es-ES" sz="2400" dirty="0" smtClean="0"/>
              <a:t>el conocimiento por parte de la víctima de situaciones irregulares, ilegales o de fraudes.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s-PR" sz="2400" dirty="0" smtClean="0"/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s-ES" sz="2000" dirty="0" smtClean="0">
              <a:latin typeface="Arial Rounded MT Bold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685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smtClean="0"/>
              <a:t>PERFILES GENERALES</a:t>
            </a:r>
          </a:p>
        </p:txBody>
      </p:sp>
      <p:pic>
        <p:nvPicPr>
          <p:cNvPr id="88069" name="Picture 7" descr="j0400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0588" y="1981200"/>
            <a:ext cx="31734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562600" cy="53340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Uso  de la organización como medio  para canaliza y satisfacer impulsos y tendencias psicopáticas.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Remediar sus frustraciones a través de la violencia psicológica sobre otros.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endParaRPr lang="es-ES" sz="2400" dirty="0" smtClean="0"/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Compensar sus complejos.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None/>
            </a:pPr>
            <a:endParaRPr lang="es-ES" sz="2400" dirty="0" smtClean="0"/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sz="2400" dirty="0" smtClean="0"/>
              <a:t>Dar rienda suelta a sus tendencias más agresivas y antisociales.</a:t>
            </a:r>
            <a:endParaRPr lang="en-US" sz="2400" dirty="0" smtClean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endParaRPr lang="es-ES" sz="24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685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smtClean="0"/>
              <a:t>PERFILES GENERALES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 descr="j0402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342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1066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algn="ctr" eaLnBrk="1" hangingPunct="1"/>
            <a:r>
              <a:rPr lang="es-PR" sz="3200" b="0" i="1" dirty="0" smtClean="0"/>
              <a:t/>
            </a:r>
            <a:br>
              <a:rPr lang="es-PR" sz="3200" b="0" i="1" dirty="0" smtClean="0"/>
            </a:br>
            <a:r>
              <a:rPr lang="es-PR" sz="3200" b="0" i="1" dirty="0" smtClean="0"/>
              <a:t>MANIFESTACIONES MÁS COMUNES DEL ACOSO LABORAL</a:t>
            </a:r>
          </a:p>
        </p:txBody>
      </p:sp>
      <p:sp>
        <p:nvSpPr>
          <p:cNvPr id="1126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638800" cy="4876800"/>
          </a:xfrm>
          <a:noFill/>
        </p:spPr>
        <p:txBody>
          <a:bodyPr/>
          <a:lstStyle/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Sobrecargar selectivamente a       la víctima con mucho trabajo.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Modificar las atribuciones o responsabilidades de su puesto   de trabajo sin previo aviso.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Retener información crucial para su trabajo o manipularla para inducirle a error. 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Criticar continuamente su trabajo, sus ideas, sus propuestas, sus soluciones, etc.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5188" y="6615113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71" name="Picture 6" descr="j041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12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6019800" cy="4724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200" dirty="0" smtClean="0"/>
              <a:t>Infravalorar o no valorar en absoluto      el esfuerzo realizado por la víctima, negándose a evaluar periódicamente     su trabajo.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200" dirty="0" smtClean="0"/>
              <a:t>Monitorizar o controlar malintencionadamente su trabajo.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200" dirty="0" smtClean="0"/>
              <a:t>Búsquedas a través de reuniones      para encontrarle faltas o formas de acusarle de algo.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8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200" dirty="0" smtClean="0"/>
              <a:t>Robar, destruir o sustraer elementos clave para su trabajo.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>
              <a:lnSpc>
                <a:spcPct val="80000"/>
              </a:lnSpc>
            </a:pPr>
            <a:endParaRPr lang="es-ES" sz="24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066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sz="3200" b="0" i="1" smtClean="0"/>
              <a:t>MANIFESTACIONES MÁS COMUNES DEL ACOSO LABORAL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85" y="2286000"/>
            <a:ext cx="3293415" cy="3429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562600" cy="50292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Gritar, avasallar o insultar a la víctima cuando está sola o en presencia de otras personas. 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Amenazar de manera continuada  a la víctima o coaccionarla.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Tratarle de una manera diferente  o discriminatoria.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Ignorarle (</a:t>
            </a:r>
            <a:r>
              <a:rPr lang="es-ES" sz="2400" i="1" dirty="0" smtClean="0"/>
              <a:t>hacerle el vacío</a:t>
            </a:r>
            <a:r>
              <a:rPr lang="es-ES" sz="2400" dirty="0" smtClean="0"/>
              <a:t>) o excluirle, hablando sólo a una tercera persona presente. 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0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9906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sz="3200" b="0" i="1" dirty="0" smtClean="0"/>
              <a:t>MANIFESTACIONES MÁS COMUNES DEL ACOSO LABORAL</a:t>
            </a:r>
          </a:p>
        </p:txBody>
      </p:sp>
      <p:pic>
        <p:nvPicPr>
          <p:cNvPr id="81926" name="Picture 5" descr="j0403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1"/>
            <a:ext cx="342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5562600" cy="53340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Difamar a la víctima, extendiendo            por la empresa u organización rumores maliciosos o calumniosos.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Atacar sus convicciones personales, ideología o religión.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Invadir la privacidad del acosado interviniendo su correo, su teléfono, revisando sus documentos, armarios, cajones, etc.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5188" y="6615113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228600"/>
            <a:ext cx="7848600" cy="10668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algn="ctr" eaLnBrk="1" hangingPunct="1"/>
            <a:r>
              <a:rPr lang="es-PR" sz="3200" i="1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PR" sz="3200" i="1">
                <a:solidFill>
                  <a:schemeClr val="tx2"/>
                </a:solidFill>
                <a:latin typeface="Arial Black" pitchFamily="34" charset="0"/>
              </a:rPr>
            </a:br>
            <a:r>
              <a:rPr lang="es-PR" sz="3200" i="1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PR" sz="3200" i="1">
                <a:solidFill>
                  <a:schemeClr val="tx2"/>
                </a:solidFill>
                <a:latin typeface="Arial Black" pitchFamily="34" charset="0"/>
              </a:rPr>
            </a:br>
            <a:r>
              <a:rPr lang="es-PR" sz="3200" i="1">
                <a:solidFill>
                  <a:schemeClr val="tx2"/>
                </a:solidFill>
                <a:latin typeface="Arial Black" pitchFamily="34" charset="0"/>
              </a:rPr>
              <a:t>MANIFESTACIONES MÁS COMUNES DEL ACOSO LABORAL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3429000" cy="40867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953000" cy="51054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_tradnl" sz="2800" dirty="0" smtClean="0">
                <a:latin typeface="Calibri" pitchFamily="34" charset="0"/>
              </a:rPr>
              <a:t>La violencia, en todas sus formas, ha sido reconocida como uno de los problemas sociales y de salud pública más serios que afectan a Puerto Rico.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_tradnl" sz="2800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_tradnl" sz="2800" dirty="0" smtClean="0">
                <a:latin typeface="Calibri" pitchFamily="34" charset="0"/>
              </a:rPr>
              <a:t>Las respuestas violentas  son una violación a los derechos humanos  y una conducta delictiva</a:t>
            </a:r>
            <a:r>
              <a:rPr lang="es-ES_tradnl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</a:pPr>
            <a:endParaRPr 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11430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sz="3200" b="0" i="1" dirty="0" smtClean="0"/>
              <a:t/>
            </a:r>
            <a:br>
              <a:rPr lang="es-PR" sz="3200" b="0" i="1" dirty="0" smtClean="0"/>
            </a:br>
            <a:r>
              <a:rPr lang="es-PR" b="0" i="1" dirty="0" smtClean="0"/>
              <a:t>LA VIOLENCIA  COMO EL PAN NUESTRO DE CADA DIA</a:t>
            </a:r>
            <a:br>
              <a:rPr lang="es-PR" b="0" i="1" dirty="0" smtClean="0"/>
            </a:br>
            <a:endParaRPr lang="es-PR" b="0" i="1" dirty="0" smtClean="0"/>
          </a:p>
        </p:txBody>
      </p:sp>
      <p:pic>
        <p:nvPicPr>
          <p:cNvPr id="4100" name="Picture 2" descr="C:\Users\mlortiz\Pictures\violen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36576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943600" cy="5181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Lento deterioro de la confianza en   sí misma y en sus capacidades profesionales por parte de la víctima.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Proceso de </a:t>
            </a:r>
            <a:r>
              <a:rPr lang="es-ES" sz="2400" dirty="0" err="1" smtClean="0"/>
              <a:t>desvaloración</a:t>
            </a:r>
            <a:r>
              <a:rPr lang="es-ES" sz="2400" dirty="0" smtClean="0"/>
              <a:t> personal.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Desarrollo de la culpabilidad en       la víctima (la propia familia suele cuestionarla sobre su comportamiento).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Creencia de haber cometido verdaderamente errores, fallos          o incumplimientos.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</p:txBody>
      </p:sp>
      <p:sp>
        <p:nvSpPr>
          <p:cNvPr id="1024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685800"/>
          </a:xfrm>
          <a:noFill/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PR" sz="3200" b="0" i="1" dirty="0" smtClean="0"/>
              <a:t>EFECTOS  EN LA VICTIMA</a:t>
            </a:r>
            <a:endParaRPr lang="en-US" sz="3200" dirty="0" smtClean="0"/>
          </a:p>
        </p:txBody>
      </p:sp>
      <p:pic>
        <p:nvPicPr>
          <p:cNvPr id="92165" name="Picture 4" descr="PH01889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1981200"/>
            <a:ext cx="31511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6248400" cy="5181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err="1" smtClean="0"/>
              <a:t>Somatización</a:t>
            </a:r>
            <a:r>
              <a:rPr lang="es-ES" sz="2400" dirty="0" smtClean="0"/>
              <a:t> del conflicto: enfermedades físicas.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Insomnio, ansiedad, estrés, irritabilidad, </a:t>
            </a:r>
            <a:r>
              <a:rPr lang="es-ES" sz="2400" dirty="0" err="1" smtClean="0"/>
              <a:t>hiper</a:t>
            </a:r>
            <a:r>
              <a:rPr lang="es-ES" sz="2400" dirty="0" smtClean="0"/>
              <a:t> vigilancia, fatiga, cambios de personalidad,       problemas de relación con                    la pareja, depresión.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Inseguridad, torpeza, indecisión, conflictos con otras personas e incluso familiares.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Bajas laborales que quien acosa suele aprovechar contra la victima.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</p:txBody>
      </p:sp>
      <p:sp>
        <p:nvSpPr>
          <p:cNvPr id="1024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685800"/>
          </a:xfrm>
          <a:noFill/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PR" sz="3200" b="0" i="1" smtClean="0"/>
              <a:t>EFECTOS  EN LA VICTIMA</a:t>
            </a:r>
            <a:endParaRPr lang="en-US" sz="3200" b="0" i="1" smtClean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05740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00985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352800"/>
            <a:ext cx="1263650" cy="2971800"/>
          </a:xfr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PR" sz="17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848600" cy="87947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R" sz="2400" i="1">
                <a:solidFill>
                  <a:schemeClr val="tx2"/>
                </a:solidFill>
                <a:latin typeface="Arial Black" pitchFamily="34" charset="0"/>
              </a:rPr>
              <a:t>IMPLICACIONES LABORALES  EN LA VICTIMA DEL ACOSO LABORAL </a:t>
            </a:r>
            <a:endParaRPr lang="en-US" sz="2400" i="1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5532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b="1"/>
              <a:t> Merma en la productividad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b="1"/>
              <a:t> Pobre concentración en el trabajo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b="1"/>
              <a:t> Estrés emocional y laboral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b="1"/>
              <a:t> Ausentismo y tardanzas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b="1"/>
              <a:t> Gastos en salud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b="1"/>
              <a:t> Riesgo para la seguridad  de las demás</a:t>
            </a:r>
          </a:p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es-PR" sz="2400" b="1"/>
              <a:t>    personas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b="1"/>
              <a:t> Posible pérdida del empleo, lo que </a:t>
            </a:r>
          </a:p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es-PR" sz="2400" b="1"/>
              <a:t>    implicaría la disminución del ingreso </a:t>
            </a:r>
          </a:p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es-PR" sz="2400" b="1"/>
              <a:t>    familiar. </a:t>
            </a:r>
          </a:p>
        </p:txBody>
      </p:sp>
      <p:pic>
        <p:nvPicPr>
          <p:cNvPr id="10246" name="Picture 6" descr="j00985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flipH="1">
            <a:off x="7913688" y="3429000"/>
            <a:ext cx="1230312" cy="2895600"/>
          </a:xfrm>
          <a:noFill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 rot="10764922" flipV="1">
            <a:off x="2135188" y="6615113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029200" cy="46482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Agresividad con la familia.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Aumento de la conflictividad con la familia.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Aumento de las enfermedades de los hijos y problemas escolares.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Retraimiento de la víctima con la familia y amigos.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800" dirty="0" smtClean="0"/>
          </a:p>
        </p:txBody>
      </p:sp>
      <p:sp>
        <p:nvSpPr>
          <p:cNvPr id="1024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1219200"/>
          </a:xfrm>
          <a:noFill/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PR" sz="3200" b="0" i="1" dirty="0" smtClean="0"/>
              <a:t>ACOSO LABORAL                               </a:t>
            </a:r>
            <a:r>
              <a:rPr lang="es-PR" sz="3200" dirty="0" smtClean="0"/>
              <a:t>MAS ALLÁ DEL TRABAJO</a:t>
            </a:r>
            <a:endParaRPr lang="en-US" sz="3200" dirty="0" smtClean="0"/>
          </a:p>
        </p:txBody>
      </p:sp>
      <p:pic>
        <p:nvPicPr>
          <p:cNvPr id="96261" name="Picture 8" descr="j04025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5814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410200" cy="4953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Abandono de los amigos y rechazo por parte del entorno   de la víctima, cansados de la "obsesión" con el problema laboral. 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ES" sz="8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Falta de apoyo de los familiares ante los intentos de la víctima   de hacer frente a la situación, legal o psicológicamente.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Estigmatización social en los sectores de actividad laboral próximos.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</p:txBody>
      </p:sp>
      <p:sp>
        <p:nvSpPr>
          <p:cNvPr id="1024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990600"/>
          </a:xfrm>
          <a:noFill/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PR" sz="3200" b="0" i="1" smtClean="0"/>
              <a:t>EFECTOS DEL ACOSO LABORAL                      </a:t>
            </a:r>
            <a:r>
              <a:rPr lang="es-PR" sz="3200" smtClean="0"/>
              <a:t>MAS ALLÁ DEL TRABAJO</a:t>
            </a:r>
            <a:endParaRPr lang="en-US" sz="3200" smtClean="0"/>
          </a:p>
        </p:txBody>
      </p:sp>
      <p:pic>
        <p:nvPicPr>
          <p:cNvPr id="98309" name="rg_hi" descr="http://t1.gstatic.com/images?q=tbn:ANd9GcQfbOQK2RH7aW6FacRyOOrncXFUxXiaZxjcKEUt9VYVtqczeiGTs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812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9530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smtClean="0"/>
              <a:t>El desenlace habitual de la situación de acoso laboral suele significar la salida de la víctima de la organización de manera voluntaria o forzosa. 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smtClean="0"/>
              <a:t>Otras consecuencias pueden ser el traslado, o incluso el pase a situación de incapacidad permanente. 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smtClean="0"/>
              <a:t>La recuperación definitiva de la víctima suele durar años.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smtClean="0"/>
              <a:t>En casos extremos, no se recupera en su totalidad la capacidad laboral.</a:t>
            </a:r>
          </a:p>
        </p:txBody>
      </p:sp>
      <p:sp>
        <p:nvSpPr>
          <p:cNvPr id="1024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066800"/>
          </a:xfrm>
          <a:noFill/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PR" sz="3200" b="0" i="1" smtClean="0"/>
              <a:t>EFECTOS DEL ACOSO LABORAL                      </a:t>
            </a:r>
            <a:r>
              <a:rPr lang="es-PR" sz="3200" smtClean="0"/>
              <a:t>MAS ALLÁ DEL TRABAJO</a:t>
            </a:r>
            <a:endParaRPr lang="en-US" sz="3200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410200" cy="51054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Persiste incluso después de la salida de la víctima de la empresa.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s-ES" sz="8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 Informes negativos o calumniosos a futuros empleadores, eliminando así      la </a:t>
            </a:r>
            <a:r>
              <a:rPr lang="es-ES" sz="2400" dirty="0" err="1" smtClean="0"/>
              <a:t>empleabilidad</a:t>
            </a:r>
            <a:r>
              <a:rPr lang="es-ES" sz="2400" dirty="0" smtClean="0"/>
              <a:t> externa de la víctima. 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Ataques a la moral y dignidad    en la vida privada.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</p:txBody>
      </p:sp>
      <p:sp>
        <p:nvSpPr>
          <p:cNvPr id="1024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685800"/>
          </a:xfrm>
          <a:noFill/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0" i="1" smtClean="0"/>
              <a:t>¿ RE MOBBING?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581400" cy="353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304800"/>
            <a:ext cx="7848600" cy="1066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s-ES_tradnl" i="1" smtClean="0"/>
              <a:t>QUE USTED PUEDE HACER</a:t>
            </a:r>
            <a:br>
              <a:rPr lang="es-ES_tradnl" i="1" smtClean="0"/>
            </a:br>
            <a:r>
              <a:rPr lang="es-ES_tradnl" sz="3200" i="1" smtClean="0"/>
              <a:t>Manejo de la persona afectada</a:t>
            </a:r>
            <a:endParaRPr lang="en-US" sz="3200" b="0" i="1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5105400" cy="4648200"/>
          </a:xfr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ysClr val="windowText" lastClr="000000"/>
                </a:solidFill>
                <a:latin typeface="Calibri"/>
              </a:rPr>
              <a:t>Aníme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 a la persona 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libri"/>
              </a:rPr>
              <a:t>conversar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  y 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a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buscar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ayuda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libri"/>
              </a:rPr>
              <a:t>pero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,  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no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presione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  <a:ea typeface="ヒラギノ角ゴ ProN W6" charset="0"/>
              <a:cs typeface="ヒラギノ角ゴ ProN W6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Escuche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, no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juzgue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. </a:t>
            </a:r>
            <a:endParaRPr lang="en-US" sz="2800" dirty="0" smtClean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No 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ignore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señales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de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violencia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. </a:t>
            </a:r>
            <a:endParaRPr lang="en-US" sz="2800" dirty="0" smtClean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ysClr val="windowText" lastClr="000000"/>
                </a:solidFill>
                <a:latin typeface="Calibri"/>
              </a:rPr>
              <a:t>Respete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la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confidencialidad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, sea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prudente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. </a:t>
            </a:r>
            <a:endParaRPr lang="en-US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304800" indent="-3048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charset="2"/>
              <a:buChar char="§"/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  <a:ea typeface="ヒラギノ角ゴ ProN W6" charset="0"/>
              <a:cs typeface="ヒラギノ角ゴ ProN W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4340" name="Picture 5" descr="j0402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5188" y="6615113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7848600" cy="1066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s-ES_tradnl" i="1" smtClean="0"/>
              <a:t>QUE USTED PUEDE HACER</a:t>
            </a:r>
            <a:br>
              <a:rPr lang="es-ES_tradnl" i="1" smtClean="0"/>
            </a:br>
            <a:r>
              <a:rPr lang="es-ES_tradnl" sz="3200" i="1" smtClean="0"/>
              <a:t>Manejo de la persona afectada</a:t>
            </a:r>
            <a:endParaRPr lang="en-US" sz="3200" b="0" i="1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953000"/>
          </a:xfr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Edúquese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sobre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el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libri"/>
              </a:rPr>
              <a:t>tema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Examine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sus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prejuicios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creencias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y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vivencias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en-US" sz="2400" dirty="0" err="1">
                <a:solidFill>
                  <a:sysClr val="windowText" lastClr="000000"/>
                </a:solidFill>
                <a:latin typeface="Calibri"/>
              </a:rPr>
              <a:t>sexismo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/>
              </a:rPr>
              <a:t>homofobia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/>
              </a:rPr>
              <a:t>,  </a:t>
            </a:r>
            <a:r>
              <a:rPr lang="en-US" sz="2400" dirty="0" err="1">
                <a:solidFill>
                  <a:sysClr val="windowText" lastClr="000000"/>
                </a:solidFill>
                <a:latin typeface="Calibri"/>
              </a:rPr>
              <a:t>religión</a:t>
            </a: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Calibri"/>
              </a:rPr>
              <a:t>cultura</a:t>
            </a: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).</a:t>
            </a:r>
            <a:endParaRPr lang="en-US" sz="2400" dirty="0">
              <a:solidFill>
                <a:sysClr val="windowText" lastClr="000000"/>
              </a:solidFill>
              <a:latin typeface="Calibri"/>
              <a:ea typeface="ヒラギノ角ゴ ProN W6" charset="0"/>
              <a:cs typeface="ヒラギノ角ゴ ProN W6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ysClr val="windowText" lastClr="000000"/>
                </a:solidFill>
                <a:latin typeface="Calibri"/>
              </a:rPr>
              <a:t>Busque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redes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de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recursos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en la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libri"/>
              </a:rPr>
              <a:t>comunidad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 y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libri"/>
              </a:rPr>
              <a:t>tenga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una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lista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de 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estos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  <a:ea typeface="ヒラギノ角ゴ ProN W6" charset="0"/>
              <a:cs typeface="ヒラギノ角ゴ ProN W6" charset="0"/>
            </a:endParaRPr>
          </a:p>
          <a:p>
            <a:pPr marL="304800" indent="-3048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charset="2"/>
              <a:buChar char="§"/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  <a:ea typeface="ヒラギノ角ゴ ProN W6" charset="0"/>
              <a:cs typeface="ヒラギノ角ゴ ProN W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74838"/>
            <a:ext cx="3810000" cy="37211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5188" y="6615113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077200" cy="12192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s-ES_tradnl" i="1" dirty="0" smtClean="0"/>
              <a:t>QUE USTED PUEDE HACER</a:t>
            </a:r>
            <a:br>
              <a:rPr lang="es-ES_tradnl" i="1" dirty="0" smtClean="0"/>
            </a:br>
            <a:r>
              <a:rPr lang="es-ES_tradnl" sz="3200" i="1" dirty="0" smtClean="0"/>
              <a:t>Manejo de la persona afectada</a:t>
            </a:r>
            <a:endParaRPr lang="en-US" sz="3200" b="0" i="1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34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Evalúe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riesgos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ej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armas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intentos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previos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amenazas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ea typeface="ヒラギノ角ゴ ProN W6"/>
              <a:cs typeface="ヒラギノ角ゴ ProN W6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Calibri" pitchFamily="34" charset="0"/>
              <a:ea typeface="ヒラギノ角ゴ ProN W6"/>
              <a:cs typeface="ヒラギノ角ゴ ProN W6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Sea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facilitador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Fomente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el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buscar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ayuda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Déjele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saber a la persona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que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ella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 no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es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u="sng" dirty="0" smtClean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en-US" sz="2800" u="sng" dirty="0" err="1" smtClean="0">
                <a:solidFill>
                  <a:srgbClr val="000000"/>
                </a:solidFill>
                <a:latin typeface="Calibri" pitchFamily="34" charset="0"/>
              </a:rPr>
              <a:t>causa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que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no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es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responsable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por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cambiar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el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comportamiento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de la persona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acosadora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ea typeface="ヒラギノ角ゴ ProN W6"/>
              <a:cs typeface="ヒラギノ角ゴ ProN W6"/>
            </a:endParaRPr>
          </a:p>
          <a:p>
            <a:pPr eaLnBrk="1" hangingPunct="1">
              <a:lnSpc>
                <a:spcPct val="90000"/>
              </a:lnSpc>
            </a:pPr>
            <a:endParaRPr lang="en-US" sz="2800" b="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388" name="Picture 5" descr="j0403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5052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5188" y="6615113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638800" cy="51054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El científico sueco Heinz </a:t>
            </a:r>
            <a:r>
              <a:rPr lang="es-ES" sz="2400" dirty="0" err="1" smtClean="0"/>
              <a:t>Leymann</a:t>
            </a:r>
            <a:r>
              <a:rPr lang="es-ES" sz="2400" dirty="0" smtClean="0"/>
              <a:t> investigó el fenómeno en la década de 1980, y fue quien utilizó por primera vez el término </a:t>
            </a:r>
            <a:r>
              <a:rPr lang="es-ES" sz="2400" i="1" dirty="0" err="1" smtClean="0"/>
              <a:t>mobbing</a:t>
            </a:r>
            <a:r>
              <a:rPr lang="es-ES" sz="2400" dirty="0" smtClean="0"/>
              <a:t> para referirse al problema. 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s-ES" sz="2400" dirty="0" smtClean="0"/>
              <a:t>Otros autores destacados en el estudio del acoso moral y del </a:t>
            </a:r>
            <a:r>
              <a:rPr lang="es-ES" sz="2400" i="1" dirty="0" err="1" smtClean="0"/>
              <a:t>mobbing</a:t>
            </a:r>
            <a:r>
              <a:rPr lang="es-ES" sz="2400" dirty="0" smtClean="0"/>
              <a:t> son la francesa Marie France </a:t>
            </a:r>
            <a:r>
              <a:rPr lang="es-ES" sz="2400" dirty="0" err="1" smtClean="0"/>
              <a:t>Hirigoyen</a:t>
            </a:r>
            <a:r>
              <a:rPr lang="es-ES" sz="2400" dirty="0" smtClean="0"/>
              <a:t> y el español I</a:t>
            </a:r>
            <a:r>
              <a:rPr lang="es-ES" sz="2400" dirty="0" smtClean="0">
                <a:cs typeface="Arial" pitchFamily="34" charset="0"/>
              </a:rPr>
              <a:t>ñaki </a:t>
            </a:r>
            <a:r>
              <a:rPr lang="es-ES" sz="2400" dirty="0" err="1" smtClean="0">
                <a:cs typeface="Arial" pitchFamily="34" charset="0"/>
              </a:rPr>
              <a:t>Piñuel</a:t>
            </a:r>
            <a:r>
              <a:rPr lang="es-ES" sz="2400" dirty="0" smtClean="0">
                <a:cs typeface="Arial" pitchFamily="34" charset="0"/>
              </a:rPr>
              <a:t> y Zabala.</a:t>
            </a:r>
            <a:endParaRPr lang="es-ES" sz="24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9906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smtClean="0"/>
              <a:t/>
            </a:r>
            <a:br>
              <a:rPr lang="es-PR" b="0" i="1" smtClean="0"/>
            </a:br>
            <a:r>
              <a:rPr lang="es-PR" b="0" i="1" smtClean="0"/>
              <a:t>ORIGEN DEL TERMINO”MOBBING” </a:t>
            </a:r>
            <a:br>
              <a:rPr lang="es-PR" b="0" i="1" smtClean="0"/>
            </a:br>
            <a:endParaRPr lang="es-PR" b="0" i="1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9879" name="Picture 7" descr="http://www.mobbingportal.com/leymann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429001" cy="345954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848600" cy="9144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0" i="1" smtClean="0"/>
              <a:t>RECOMENDACIONES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486400" cy="4648200"/>
          </a:xfrm>
        </p:spPr>
        <p:txBody>
          <a:bodyPr/>
          <a:lstStyle/>
          <a:p>
            <a:pPr marL="0" indent="0" eaLnBrk="1" hangingPunct="1"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smtClean="0"/>
              <a:t>Crear y divulgar una política pública clara y específica en contra del acoso en el lugar de trabajo.</a:t>
            </a:r>
          </a:p>
          <a:p>
            <a:pPr marL="0" indent="0" eaLnBrk="1" hangingPunct="1">
              <a:buClr>
                <a:srgbClr val="FF6600"/>
              </a:buClr>
              <a:buFont typeface="Wingdings" pitchFamily="2" charset="2"/>
              <a:buChar char="v"/>
            </a:pPr>
            <a:endParaRPr lang="es-PR" sz="2400" smtClean="0"/>
          </a:p>
          <a:p>
            <a:pPr marL="0" indent="0" eaLnBrk="1" hangingPunct="1"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smtClean="0"/>
              <a:t>Adoptar guías, protocolos o reglamentos que se estén utilizando para trabajar con este fenómeno. </a:t>
            </a:r>
          </a:p>
          <a:p>
            <a:pPr marL="0" indent="0" eaLnBrk="1" hangingPunct="1">
              <a:buClr>
                <a:srgbClr val="FF6600"/>
              </a:buClr>
              <a:buFont typeface="Wingdings" pitchFamily="2" charset="2"/>
              <a:buChar char="v"/>
            </a:pPr>
            <a:endParaRPr lang="es-PR" sz="2400" smtClean="0"/>
          </a:p>
          <a:p>
            <a:pPr marL="0" indent="0" eaLnBrk="1" hangingPunct="1"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smtClean="0"/>
              <a:t>Establecer la capacitaci</a:t>
            </a:r>
            <a:r>
              <a:rPr lang="es-PR" sz="2400" smtClean="0">
                <a:latin typeface="Tahoma" pitchFamily="34" charset="0"/>
              </a:rPr>
              <a:t>ó</a:t>
            </a:r>
            <a:r>
              <a:rPr lang="es-PR" sz="2400" smtClean="0"/>
              <a:t>n y adiestramiento al personal en el tema como requisito institucional.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es-PR" sz="2400" smtClean="0"/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es-PR" sz="2400" smtClean="0"/>
          </a:p>
        </p:txBody>
      </p:sp>
      <p:pic>
        <p:nvPicPr>
          <p:cNvPr id="24580" name="Picture 8" descr="j04020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2057400"/>
            <a:ext cx="2895600" cy="3559175"/>
          </a:xfrm>
          <a:noFill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5188" y="6615113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876800" cy="441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Ofrecer a la víctima confidencialidad y empatía con su situación.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Asumir un compromiso personal con la erradicación y prevención del acoso laboral. Este puede afectar a cualquier persona.</a:t>
            </a:r>
          </a:p>
          <a:p>
            <a:pPr lvl="2"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100" dirty="0" smtClean="0"/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Defender la paz y la equidad de todas y todos.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R" sz="2400" dirty="0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391400" cy="8382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0" i="1" smtClean="0"/>
              <a:t>RECOMENDACIONES</a:t>
            </a:r>
          </a:p>
        </p:txBody>
      </p:sp>
      <p:pic>
        <p:nvPicPr>
          <p:cNvPr id="25604" name="Picture 6" descr="j041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36576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5188" y="6615113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914400"/>
          </a:xfrm>
          <a:ln w="57150">
            <a:solidFill>
              <a:srgbClr val="FF66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000" i="1" dirty="0" smtClean="0"/>
              <a:t>MENSAJE DE CIERRE</a:t>
            </a:r>
            <a:endParaRPr lang="es-ES" sz="4000" i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343400" cy="5410200"/>
          </a:xfrm>
        </p:spPr>
        <p:txBody>
          <a:bodyPr/>
          <a:lstStyle/>
          <a:p>
            <a:pPr algn="ctr">
              <a:buFontTx/>
              <a:buNone/>
            </a:pPr>
            <a:endParaRPr lang="en-US" b="0" i="1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i="1" dirty="0" err="1" smtClean="0">
                <a:solidFill>
                  <a:srgbClr val="FF6600"/>
                </a:solidFill>
              </a:rPr>
              <a:t>Miremos</a:t>
            </a:r>
            <a:r>
              <a:rPr lang="en-US" i="1" dirty="0" smtClean="0">
                <a:solidFill>
                  <a:srgbClr val="FF6600"/>
                </a:solidFill>
              </a:rPr>
              <a:t> al </a:t>
            </a:r>
            <a:r>
              <a:rPr lang="en-US" i="1" dirty="0" err="1" smtClean="0">
                <a:solidFill>
                  <a:srgbClr val="FF6600"/>
                </a:solidFill>
              </a:rPr>
              <a:t>futuro</a:t>
            </a:r>
            <a:endParaRPr lang="en-US" i="1" dirty="0" smtClean="0">
              <a:solidFill>
                <a:srgbClr val="FF6600"/>
              </a:solidFill>
            </a:endParaRPr>
          </a:p>
          <a:p>
            <a:pPr algn="ctr">
              <a:buFontTx/>
              <a:buNone/>
            </a:pPr>
            <a:r>
              <a:rPr lang="en-US" i="1" dirty="0" smtClean="0">
                <a:solidFill>
                  <a:srgbClr val="FF6600"/>
                </a:solidFill>
              </a:rPr>
              <a:t> con </a:t>
            </a:r>
            <a:r>
              <a:rPr lang="en-US" i="1" dirty="0" err="1" smtClean="0">
                <a:solidFill>
                  <a:srgbClr val="FF6600"/>
                </a:solidFill>
              </a:rPr>
              <a:t>esperanza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en-US" i="1" dirty="0" smtClean="0">
                <a:solidFill>
                  <a:srgbClr val="FF6600"/>
                </a:solidFill>
              </a:rPr>
              <a:t>y </a:t>
            </a:r>
            <a:r>
              <a:rPr lang="en-US" i="1" dirty="0" err="1" smtClean="0">
                <a:solidFill>
                  <a:srgbClr val="FF6600"/>
                </a:solidFill>
              </a:rPr>
              <a:t>seamos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i="1" dirty="0" err="1" smtClean="0">
                <a:solidFill>
                  <a:srgbClr val="FF6600"/>
                </a:solidFill>
              </a:rPr>
              <a:t>portavoces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en-US" i="1" dirty="0" smtClean="0">
                <a:solidFill>
                  <a:srgbClr val="FF6600"/>
                </a:solidFill>
              </a:rPr>
              <a:t>de </a:t>
            </a:r>
            <a:r>
              <a:rPr lang="en-US" i="1" dirty="0" err="1" smtClean="0">
                <a:solidFill>
                  <a:srgbClr val="FF6600"/>
                </a:solidFill>
              </a:rPr>
              <a:t>las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i="1" dirty="0" err="1" smtClean="0">
                <a:solidFill>
                  <a:srgbClr val="FF6600"/>
                </a:solidFill>
              </a:rPr>
              <a:t>buenas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i="1" dirty="0" err="1" smtClean="0">
                <a:solidFill>
                  <a:srgbClr val="FF6600"/>
                </a:solidFill>
              </a:rPr>
              <a:t>nuevas</a:t>
            </a:r>
            <a:r>
              <a:rPr lang="en-US" i="1" dirty="0" smtClean="0">
                <a:solidFill>
                  <a:srgbClr val="FF6600"/>
                </a:solidFill>
              </a:rPr>
              <a:t>.</a:t>
            </a:r>
          </a:p>
          <a:p>
            <a:pPr algn="ctr">
              <a:buFontTx/>
              <a:buNone/>
            </a:pPr>
            <a:endParaRPr lang="es-ES_tradnl" i="1" dirty="0" smtClean="0">
              <a:solidFill>
                <a:srgbClr val="FF6600"/>
              </a:solidFill>
            </a:endParaRPr>
          </a:p>
          <a:p>
            <a:pPr algn="ctr">
              <a:buFontTx/>
              <a:buNone/>
            </a:pPr>
            <a:r>
              <a:rPr lang="es-ES_tradnl" i="1" dirty="0" smtClean="0">
                <a:solidFill>
                  <a:srgbClr val="FF6600"/>
                </a:solidFill>
              </a:rPr>
              <a:t>¡Aprendamos a </a:t>
            </a:r>
          </a:p>
          <a:p>
            <a:pPr algn="ctr">
              <a:buFontTx/>
              <a:buNone/>
            </a:pPr>
            <a:r>
              <a:rPr lang="es-ES_tradnl" i="1" dirty="0" smtClean="0">
                <a:solidFill>
                  <a:srgbClr val="FF6600"/>
                </a:solidFill>
              </a:rPr>
              <a:t>vivir en PAZ!</a:t>
            </a:r>
            <a:endParaRPr lang="es-ES" i="1" dirty="0" smtClean="0">
              <a:solidFill>
                <a:srgbClr val="FF6600"/>
              </a:solidFill>
            </a:endParaRPr>
          </a:p>
          <a:p>
            <a:endParaRPr lang="es-ES" dirty="0" smtClean="0"/>
          </a:p>
        </p:txBody>
      </p:sp>
      <p:pic>
        <p:nvPicPr>
          <p:cNvPr id="35844" name="Picture 4" descr="MPj04118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49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5188" y="6615113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638800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Patrón de persecución o acoso.</a:t>
            </a:r>
          </a:p>
          <a:p>
            <a:pPr marL="0" indent="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También denominado </a:t>
            </a:r>
            <a:r>
              <a:rPr lang="es-PR" sz="2400" dirty="0" err="1" smtClean="0"/>
              <a:t>psico</a:t>
            </a:r>
            <a:r>
              <a:rPr lang="es-PR" sz="2400" dirty="0" smtClean="0"/>
              <a:t> terror laboral.</a:t>
            </a:r>
          </a:p>
          <a:p>
            <a:pPr marL="0" indent="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Consiste en que una persona o un grupo de personas ejecuten una violencia psicológica, de forma continuada y prolongada hacia otra en su lugar de trabajo.</a:t>
            </a:r>
          </a:p>
          <a:p>
            <a:pPr marL="0" indent="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Se realiza de forma sistemática   (al menos, una vez por semana) y durante un tiempo prolongado (al menos durante seis meses).</a:t>
            </a:r>
          </a:p>
          <a:p>
            <a:pPr marL="0" indent="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Char char="v"/>
            </a:pPr>
            <a:endParaRPr lang="es-PR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s-PR" sz="12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848600" cy="9144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sz="3200" b="0" i="1" dirty="0" smtClean="0"/>
              <a:t/>
            </a:r>
            <a:br>
              <a:rPr lang="es-PR" sz="3200" b="0" i="1" dirty="0" smtClean="0"/>
            </a:br>
            <a:r>
              <a:rPr lang="es-PR" b="0" i="1" dirty="0" smtClean="0"/>
              <a:t>ACOSO LABORAL  </a:t>
            </a:r>
            <a:br>
              <a:rPr lang="es-PR" b="0" i="1" dirty="0" smtClean="0"/>
            </a:br>
            <a:endParaRPr lang="es-PR" b="0" i="1" dirty="0" smtClean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8" name="Picture 4" descr="j0406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257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Estrés laboral originado principalmente en las relaciones interpersonales entre compañeros de trabajo. 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No se da exclusivamente en     el trabajo. También puede aparecer en cualquier estructura social como la escuela, iglesia, familia y otras. 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Su impacto  produce efectos físicos, psicológicos o emocionales en la persona afectada.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endParaRPr lang="es-PR" sz="2400" dirty="0" smtClean="0"/>
          </a:p>
          <a:p>
            <a:pPr>
              <a:lnSpc>
                <a:spcPct val="90000"/>
              </a:lnSpc>
            </a:pPr>
            <a:endParaRPr lang="es-ES" sz="20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9144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smtClean="0"/>
              <a:t/>
            </a:r>
            <a:br>
              <a:rPr lang="es-PR" b="0" i="1" smtClean="0"/>
            </a:br>
            <a:r>
              <a:rPr lang="es-PR" b="0" i="1" smtClean="0"/>
              <a:t>ACOSO LABORAL </a:t>
            </a:r>
            <a:br>
              <a:rPr lang="es-PR" b="0" i="1" smtClean="0"/>
            </a:br>
            <a:endParaRPr lang="es-PR" b="0" i="1" smtClean="0"/>
          </a:p>
        </p:txBody>
      </p:sp>
      <p:pic>
        <p:nvPicPr>
          <p:cNvPr id="69638" name="Picture 5" descr="j04067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905000"/>
            <a:ext cx="330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638800" cy="54864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Art. 8 </a:t>
            </a:r>
            <a:r>
              <a:rPr lang="en-US" sz="2400" dirty="0" err="1" smtClean="0">
                <a:latin typeface="Arial Rounded MT Bold" pitchFamily="34" charset="0"/>
              </a:rPr>
              <a:t>Carta</a:t>
            </a:r>
            <a:r>
              <a:rPr lang="en-US" sz="2400" dirty="0" smtClean="0">
                <a:latin typeface="Arial Rounded MT Bold" pitchFamily="34" charset="0"/>
              </a:rPr>
              <a:t> de </a:t>
            </a:r>
            <a:r>
              <a:rPr lang="en-US" sz="2400" dirty="0" err="1" smtClean="0">
                <a:latin typeface="Arial Rounded MT Bold" pitchFamily="34" charset="0"/>
              </a:rPr>
              <a:t>Derechos</a:t>
            </a:r>
            <a:r>
              <a:rPr lang="en-US" sz="2400" dirty="0" smtClean="0">
                <a:latin typeface="Arial Rounded MT Bold" pitchFamily="34" charset="0"/>
              </a:rPr>
              <a:t> , </a:t>
            </a:r>
            <a:r>
              <a:rPr lang="en-US" sz="2400" dirty="0" err="1" smtClean="0">
                <a:latin typeface="Arial Rounded MT Bold" pitchFamily="34" charset="0"/>
              </a:rPr>
              <a:t>Constituci</a:t>
            </a:r>
            <a:r>
              <a:rPr lang="en-US" sz="2400" dirty="0" err="1" smtClean="0">
                <a:latin typeface="Arial Rounded MT Bold" pitchFamily="34" charset="0"/>
                <a:cs typeface="Arial" pitchFamily="34" charset="0"/>
              </a:rPr>
              <a:t>ó</a:t>
            </a:r>
            <a:r>
              <a:rPr lang="en-US" sz="2400" dirty="0" err="1" smtClean="0">
                <a:latin typeface="Arial Rounded MT Bold" pitchFamily="34" charset="0"/>
              </a:rPr>
              <a:t>n</a:t>
            </a:r>
            <a:r>
              <a:rPr lang="en-US" sz="2400" dirty="0" smtClean="0">
                <a:latin typeface="Arial Rounded MT Bold" pitchFamily="34" charset="0"/>
              </a:rPr>
              <a:t> de Puerto Rico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>
              <a:latin typeface="Arial Rounded MT Bold" pitchFamily="34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800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/>
              <a:t>Toda persona </a:t>
            </a:r>
            <a:r>
              <a:rPr lang="en-US" sz="2400" dirty="0" err="1" smtClean="0"/>
              <a:t>tiene</a:t>
            </a:r>
            <a:r>
              <a:rPr lang="en-US" sz="2400" dirty="0" smtClean="0"/>
              <a:t> </a:t>
            </a:r>
            <a:r>
              <a:rPr lang="en-US" sz="2400" dirty="0" err="1" smtClean="0"/>
              <a:t>derecho</a:t>
            </a:r>
            <a:r>
              <a:rPr lang="en-US" sz="2400" dirty="0" smtClean="0"/>
              <a:t> a la </a:t>
            </a:r>
            <a:r>
              <a:rPr lang="es-PR" sz="2400" dirty="0" smtClean="0"/>
              <a:t>protección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ley</a:t>
            </a:r>
            <a:r>
              <a:rPr lang="en-US" sz="2400" dirty="0" smtClean="0"/>
              <a:t> contra </a:t>
            </a:r>
            <a:r>
              <a:rPr lang="en-US" sz="2400" dirty="0" err="1" smtClean="0"/>
              <a:t>ataques</a:t>
            </a:r>
            <a:r>
              <a:rPr lang="en-US" sz="2400" dirty="0" smtClean="0"/>
              <a:t> </a:t>
            </a:r>
            <a:r>
              <a:rPr lang="en-US" sz="2400" dirty="0" err="1" smtClean="0"/>
              <a:t>abusivos</a:t>
            </a:r>
            <a:r>
              <a:rPr lang="en-US" sz="2400" dirty="0" smtClean="0"/>
              <a:t> a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honra</a:t>
            </a:r>
            <a:r>
              <a:rPr lang="en-US" sz="2400" dirty="0" smtClean="0"/>
              <a:t>, a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reputaci</a:t>
            </a:r>
            <a:r>
              <a:rPr lang="en-US" sz="2400" dirty="0" err="1" smtClean="0">
                <a:cs typeface="Arial" pitchFamily="34" charset="0"/>
              </a:rPr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y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vida</a:t>
            </a:r>
            <a:r>
              <a:rPr lang="en-US" sz="2400" dirty="0" smtClean="0"/>
              <a:t> </a:t>
            </a:r>
            <a:r>
              <a:rPr lang="en-US" sz="2400" dirty="0" err="1" smtClean="0"/>
              <a:t>privada</a:t>
            </a:r>
            <a:r>
              <a:rPr lang="en-US" sz="2400" dirty="0" smtClean="0"/>
              <a:t> o familiar.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/>
              <a:t>Este </a:t>
            </a:r>
            <a:r>
              <a:rPr lang="en-US" sz="2400" dirty="0" err="1" smtClean="0"/>
              <a:t>derecho</a:t>
            </a:r>
            <a:r>
              <a:rPr lang="en-US" sz="2400" dirty="0" smtClean="0"/>
              <a:t> opera “ex </a:t>
            </a:r>
            <a:r>
              <a:rPr lang="en-US" sz="2400" dirty="0" err="1" smtClean="0"/>
              <a:t>propio</a:t>
            </a:r>
            <a:r>
              <a:rPr lang="en-US" sz="2400" dirty="0" smtClean="0"/>
              <a:t> </a:t>
            </a:r>
            <a:r>
              <a:rPr lang="en-US" sz="2400" dirty="0" err="1" smtClean="0"/>
              <a:t>vigore</a:t>
            </a:r>
            <a:r>
              <a:rPr lang="en-US" sz="2400" dirty="0" smtClean="0"/>
              <a:t>”. No </a:t>
            </a:r>
            <a:r>
              <a:rPr lang="en-US" sz="2400" dirty="0" err="1" smtClean="0"/>
              <a:t>depende</a:t>
            </a:r>
            <a:r>
              <a:rPr lang="en-US" sz="2400" dirty="0" smtClean="0"/>
              <a:t> de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ley</a:t>
            </a:r>
            <a:r>
              <a:rPr lang="en-US" sz="2400" dirty="0" smtClean="0"/>
              <a:t> </a:t>
            </a:r>
            <a:r>
              <a:rPr lang="en-US" sz="2400" dirty="0" err="1" smtClean="0"/>
              <a:t>habilitadora</a:t>
            </a:r>
            <a:r>
              <a:rPr lang="en-US" sz="2400" dirty="0" smtClean="0"/>
              <a:t> o </a:t>
            </a:r>
            <a:r>
              <a:rPr lang="en-US" sz="2400" dirty="0" err="1" smtClean="0"/>
              <a:t>mecanismo</a:t>
            </a:r>
            <a:r>
              <a:rPr lang="en-US" sz="2400" dirty="0" smtClean="0"/>
              <a:t> de </a:t>
            </a:r>
            <a:r>
              <a:rPr lang="en-US" sz="2400" dirty="0" err="1" smtClean="0"/>
              <a:t>ley</a:t>
            </a:r>
            <a:r>
              <a:rPr lang="en-US" sz="2400" dirty="0" smtClean="0"/>
              <a:t> </a:t>
            </a:r>
            <a:r>
              <a:rPr lang="en-US" sz="2400" dirty="0" err="1" smtClean="0"/>
              <a:t>alguna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aplicaci</a:t>
            </a:r>
            <a:r>
              <a:rPr lang="en-US" sz="2400" dirty="0" err="1" smtClean="0">
                <a:cs typeface="Arial" pitchFamily="34" charset="0"/>
              </a:rPr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.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685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smtClean="0"/>
              <a:t/>
            </a:r>
            <a:br>
              <a:rPr lang="es-PR" b="0" i="1" smtClean="0"/>
            </a:br>
            <a:r>
              <a:rPr lang="es-PR" sz="4400" b="0" i="1" smtClean="0"/>
              <a:t>LEGISLACIÓN </a:t>
            </a:r>
            <a:br>
              <a:rPr lang="es-PR" sz="4400" b="0" i="1" smtClean="0"/>
            </a:br>
            <a:endParaRPr lang="es-PR" sz="4400" b="0" i="1" smtClean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4454" name="Picture 5" descr="j0401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3276600" cy="33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486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>
                <a:latin typeface="Arial Rounded MT Bold" pitchFamily="34" charset="0"/>
              </a:rPr>
              <a:t>LEY NÚM. 100 DEL 30 DE JUNIO DE 1959 </a:t>
            </a:r>
            <a:r>
              <a:rPr lang="es-PR" sz="1800" dirty="0" smtClean="0">
                <a:latin typeface="Arial Rounded MT Bold" pitchFamily="34" charset="0"/>
              </a:rPr>
              <a:t>- </a:t>
            </a:r>
            <a:r>
              <a:rPr lang="es-PR" sz="2400" dirty="0" smtClean="0">
                <a:latin typeface="Arial Rounded MT Bold" pitchFamily="34" charset="0"/>
              </a:rPr>
              <a:t>Ley contra el discrimen en el empleo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800" dirty="0" smtClean="0">
              <a:latin typeface="Arial Rounded MT Bold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s-PR" sz="2000" dirty="0" smtClean="0"/>
              <a:t>Creada para proteger a las personas  empleadas como a las aspirantes a empleo contra el discrimen por razón de edad, raza, color, sexo, origen social o nacional, condición social, matrimonio, ideas políticas o religiosas de parte de la equidad patronal. 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s-PR" sz="2000" dirty="0" smtClean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s-PR" sz="2000" dirty="0" smtClean="0"/>
              <a:t>Enmendada por la Ley Núm. 271 del 26 d diciembre de 2006 para incluir las categorías de victimas de violencia domestica , agresión sexual y acecho.</a:t>
            </a:r>
            <a:endParaRPr lang="es-PR" sz="2000" i="1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2400" i="1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2400" i="1" dirty="0" smtClean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s-ES" sz="24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685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smtClean="0"/>
              <a:t/>
            </a:r>
            <a:br>
              <a:rPr lang="es-PR" b="0" i="1" smtClean="0"/>
            </a:br>
            <a:r>
              <a:rPr lang="es-PR" sz="4400" b="0" i="1" smtClean="0"/>
              <a:t>LEGISLACIÓN </a:t>
            </a:r>
            <a:br>
              <a:rPr lang="es-PR" sz="4400" b="0" i="1" smtClean="0"/>
            </a:br>
            <a:endParaRPr lang="es-PR" sz="4400" b="0" i="1" smtClean="0"/>
          </a:p>
        </p:txBody>
      </p:sp>
      <p:pic>
        <p:nvPicPr>
          <p:cNvPr id="106501" name="Picture 6" descr="j04025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025" y="1905000"/>
            <a:ext cx="3355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41020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 err="1" smtClean="0">
                <a:latin typeface="Arial Rounded MT Bold" pitchFamily="34" charset="0"/>
              </a:rPr>
              <a:t>Proyecto</a:t>
            </a:r>
            <a:r>
              <a:rPr lang="en-US" sz="2400" dirty="0" smtClean="0">
                <a:latin typeface="Arial Rounded MT Bold" pitchFamily="34" charset="0"/>
              </a:rPr>
              <a:t> de </a:t>
            </a:r>
            <a:r>
              <a:rPr lang="en-US" sz="2400" dirty="0" err="1" smtClean="0">
                <a:latin typeface="Arial Rounded MT Bold" pitchFamily="34" charset="0"/>
              </a:rPr>
              <a:t>Ley</a:t>
            </a:r>
            <a:r>
              <a:rPr lang="en-US" sz="2400" dirty="0" smtClean="0">
                <a:latin typeface="Arial Rounded MT Bold" pitchFamily="34" charset="0"/>
              </a:rPr>
              <a:t> Num. 1008  </a:t>
            </a:r>
            <a:r>
              <a:rPr lang="en-US" sz="2400" dirty="0" err="1" smtClean="0">
                <a:latin typeface="Arial Rounded MT Bold" pitchFamily="34" charset="0"/>
              </a:rPr>
              <a:t>Senadora</a:t>
            </a:r>
            <a:r>
              <a:rPr lang="en-US" sz="2400" dirty="0" smtClean="0">
                <a:latin typeface="Arial Rounded MT Bold" pitchFamily="34" charset="0"/>
              </a:rPr>
              <a:t> Lucy </a:t>
            </a:r>
            <a:r>
              <a:rPr lang="en-US" sz="2400" dirty="0" err="1" smtClean="0">
                <a:latin typeface="Arial Rounded MT Bold" pitchFamily="34" charset="0"/>
              </a:rPr>
              <a:t>Arce</a:t>
            </a:r>
            <a:r>
              <a:rPr lang="en-US" sz="2400" dirty="0" smtClean="0">
                <a:latin typeface="Arial Rounded MT Bold" pitchFamily="34" charset="0"/>
              </a:rPr>
              <a:t>, 2005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/>
              <a:t>En </a:t>
            </a:r>
            <a:r>
              <a:rPr lang="en-US" sz="2400" dirty="0" err="1" smtClean="0"/>
              <a:t>colaboraci</a:t>
            </a:r>
            <a:r>
              <a:rPr lang="en-US" sz="2400" dirty="0" err="1" smtClean="0">
                <a:cs typeface="Arial" pitchFamily="34" charset="0"/>
              </a:rPr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con la </a:t>
            </a:r>
            <a:r>
              <a:rPr lang="en-US" sz="2400" dirty="0" err="1" smtClean="0"/>
              <a:t>Dra</a:t>
            </a:r>
            <a:r>
              <a:rPr lang="en-US" sz="2400" dirty="0" smtClean="0"/>
              <a:t>. </a:t>
            </a:r>
            <a:r>
              <a:rPr lang="en-US" sz="2400" dirty="0" err="1" smtClean="0"/>
              <a:t>Jackeline</a:t>
            </a:r>
            <a:r>
              <a:rPr lang="en-US" sz="2400" dirty="0" smtClean="0"/>
              <a:t> Rosado y el  </a:t>
            </a:r>
            <a:r>
              <a:rPr lang="en-US" sz="2400" dirty="0" err="1" smtClean="0"/>
              <a:t>Lcdo</a:t>
            </a:r>
            <a:r>
              <a:rPr lang="en-US" sz="2400" dirty="0" smtClean="0"/>
              <a:t>. Carlos </a:t>
            </a:r>
            <a:r>
              <a:rPr lang="en-US" sz="2400" dirty="0" err="1" smtClean="0"/>
              <a:t>Mondriguez</a:t>
            </a:r>
            <a:r>
              <a:rPr lang="en-US" sz="2400" dirty="0" smtClean="0"/>
              <a:t> entre </a:t>
            </a:r>
            <a:r>
              <a:rPr lang="en-US" sz="2400" dirty="0" err="1" smtClean="0"/>
              <a:t>otros</a:t>
            </a:r>
            <a:r>
              <a:rPr lang="en-US" sz="2400" dirty="0" smtClean="0"/>
              <a:t>.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/>
              <a:t>Con el </a:t>
            </a:r>
            <a:r>
              <a:rPr lang="en-US" sz="2400" dirty="0" err="1" smtClean="0"/>
              <a:t>prop</a:t>
            </a:r>
            <a:r>
              <a:rPr lang="en-US" sz="2400" dirty="0" err="1" smtClean="0">
                <a:cs typeface="Arial" pitchFamily="34" charset="0"/>
              </a:rPr>
              <a:t>ó</a:t>
            </a:r>
            <a:r>
              <a:rPr lang="en-US" sz="2400" dirty="0" err="1" smtClean="0"/>
              <a:t>sito</a:t>
            </a:r>
            <a:r>
              <a:rPr lang="en-US" sz="2400" dirty="0" smtClean="0"/>
              <a:t> de </a:t>
            </a:r>
            <a:r>
              <a:rPr lang="en-US" sz="2400" dirty="0" err="1" smtClean="0"/>
              <a:t>fijar</a:t>
            </a:r>
            <a:r>
              <a:rPr lang="en-US" sz="2400" dirty="0" smtClean="0"/>
              <a:t> </a:t>
            </a:r>
            <a:r>
              <a:rPr lang="en-US" sz="2400" dirty="0" err="1" smtClean="0"/>
              <a:t>pol</a:t>
            </a:r>
            <a:r>
              <a:rPr lang="en-US" sz="2400" dirty="0" err="1" smtClean="0">
                <a:cs typeface="Arial" pitchFamily="34" charset="0"/>
              </a:rPr>
              <a:t>í</a:t>
            </a:r>
            <a:r>
              <a:rPr lang="en-US" sz="2400" dirty="0" err="1" smtClean="0"/>
              <a:t>tica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dirty="0" err="1" smtClean="0">
                <a:cs typeface="Arial" pitchFamily="34" charset="0"/>
              </a:rPr>
              <a:t>ú</a:t>
            </a:r>
            <a:r>
              <a:rPr lang="en-US" sz="2400" dirty="0" err="1" smtClean="0"/>
              <a:t>blica</a:t>
            </a:r>
            <a:r>
              <a:rPr lang="en-US" sz="2400" dirty="0" smtClean="0"/>
              <a:t> con </a:t>
            </a:r>
            <a:r>
              <a:rPr lang="en-US" sz="2400" dirty="0" err="1" smtClean="0"/>
              <a:t>respecto</a:t>
            </a:r>
            <a:r>
              <a:rPr lang="en-US" sz="2400" dirty="0" smtClean="0"/>
              <a:t> al </a:t>
            </a:r>
            <a:r>
              <a:rPr lang="en-US" sz="2400" dirty="0" err="1" smtClean="0"/>
              <a:t>acoso</a:t>
            </a:r>
            <a:r>
              <a:rPr lang="en-US" sz="2400" dirty="0" smtClean="0"/>
              <a:t> </a:t>
            </a:r>
            <a:r>
              <a:rPr lang="en-US" sz="2400" dirty="0" err="1" smtClean="0"/>
              <a:t>laboral</a:t>
            </a:r>
            <a:r>
              <a:rPr lang="en-US" sz="2400" dirty="0" smtClean="0"/>
              <a:t>,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prohibici</a:t>
            </a:r>
            <a:r>
              <a:rPr lang="en-US" sz="2400" dirty="0" err="1" smtClean="0">
                <a:cs typeface="Arial" pitchFamily="34" charset="0"/>
              </a:rPr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, </a:t>
            </a:r>
            <a:r>
              <a:rPr lang="en-US" sz="2400" dirty="0" err="1" smtClean="0"/>
              <a:t>definici</a:t>
            </a:r>
            <a:r>
              <a:rPr lang="en-US" sz="2400" dirty="0" err="1" smtClean="0">
                <a:cs typeface="Arial" pitchFamily="34" charset="0"/>
              </a:rPr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de </a:t>
            </a:r>
            <a:r>
              <a:rPr lang="en-US" sz="2400" dirty="0" err="1" smtClean="0"/>
              <a:t>t</a:t>
            </a:r>
            <a:r>
              <a:rPr lang="en-US" sz="2400" dirty="0" err="1" smtClean="0">
                <a:cs typeface="Arial" pitchFamily="34" charset="0"/>
              </a:rPr>
              <a:t>é</a:t>
            </a:r>
            <a:r>
              <a:rPr lang="en-US" sz="2400" dirty="0" err="1" smtClean="0"/>
              <a:t>rminos</a:t>
            </a:r>
            <a:r>
              <a:rPr lang="en-US" sz="2400" dirty="0" smtClean="0"/>
              <a:t>, </a:t>
            </a:r>
            <a:r>
              <a:rPr lang="en-US" sz="2400" dirty="0" err="1" smtClean="0"/>
              <a:t>imponer</a:t>
            </a:r>
            <a:r>
              <a:rPr lang="en-US" sz="2400" dirty="0" smtClean="0"/>
              <a:t> </a:t>
            </a:r>
            <a:r>
              <a:rPr lang="en-US" sz="2400" dirty="0" err="1" smtClean="0"/>
              <a:t>responsabilidades</a:t>
            </a:r>
            <a:r>
              <a:rPr lang="en-US" sz="2400" dirty="0" smtClean="0"/>
              <a:t> y </a:t>
            </a:r>
            <a:r>
              <a:rPr lang="en-US" sz="2400" dirty="0" err="1" smtClean="0"/>
              <a:t>deberes</a:t>
            </a:r>
            <a:r>
              <a:rPr lang="en-US" sz="2400" dirty="0" smtClean="0"/>
              <a:t> del </a:t>
            </a:r>
            <a:r>
              <a:rPr lang="en-US" sz="2400" dirty="0" err="1" smtClean="0"/>
              <a:t>patrono</a:t>
            </a:r>
            <a:r>
              <a:rPr lang="en-US" sz="2400" dirty="0" smtClean="0"/>
              <a:t> y </a:t>
            </a:r>
            <a:r>
              <a:rPr lang="en-US" sz="2400" dirty="0" err="1" smtClean="0"/>
              <a:t>fijar</a:t>
            </a:r>
            <a:r>
              <a:rPr lang="en-US" sz="2400" dirty="0" smtClean="0"/>
              <a:t> </a:t>
            </a:r>
            <a:r>
              <a:rPr lang="en-US" sz="2400" dirty="0" err="1" smtClean="0"/>
              <a:t>responsabilidad</a:t>
            </a:r>
            <a:r>
              <a:rPr lang="en-US" sz="2400" dirty="0" smtClean="0"/>
              <a:t> civil o criminal a la persona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acosa</a:t>
            </a:r>
            <a:r>
              <a:rPr lang="en-US" sz="2400" dirty="0" smtClean="0"/>
              <a:t>.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err="1" smtClean="0"/>
              <a:t>Desafortunadamente</a:t>
            </a:r>
            <a:r>
              <a:rPr lang="en-US" sz="2400" dirty="0" smtClean="0"/>
              <a:t>  no </a:t>
            </a:r>
            <a:r>
              <a:rPr lang="en-US" sz="2400" dirty="0" err="1" smtClean="0"/>
              <a:t>fue</a:t>
            </a:r>
            <a:r>
              <a:rPr lang="en-US" sz="2400" dirty="0" smtClean="0"/>
              <a:t> </a:t>
            </a:r>
            <a:r>
              <a:rPr lang="es-PR" sz="2400" dirty="0" smtClean="0"/>
              <a:t>aprobado</a:t>
            </a:r>
            <a:r>
              <a:rPr lang="en-US" sz="2400" dirty="0" smtClean="0"/>
              <a:t>.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endParaRPr lang="en-US" sz="2400" dirty="0" smtClean="0"/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endParaRPr lang="es-ES" sz="24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6858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smtClean="0"/>
              <a:t/>
            </a:r>
            <a:br>
              <a:rPr lang="es-PR" b="0" i="1" smtClean="0"/>
            </a:br>
            <a:r>
              <a:rPr lang="es-PR" sz="4400" b="0" i="1" smtClean="0"/>
              <a:t>LEGISLACIÓN </a:t>
            </a:r>
            <a:br>
              <a:rPr lang="es-PR" sz="4400" b="0" i="1" smtClean="0"/>
            </a:br>
            <a:endParaRPr lang="es-PR" sz="4400" b="0" i="1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876800" cy="4724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Persona acosada por una serie de personas o persona en las que radica el poder.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Establecimiento de un patrón de conducta.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s-PR" sz="2400" dirty="0" smtClean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es-PR" sz="2400" dirty="0" smtClean="0"/>
              <a:t>Descompensación en múltiples 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r>
              <a:rPr lang="es-PR" sz="2400" dirty="0" smtClean="0"/>
              <a:t>    formas.</a:t>
            </a:r>
            <a:br>
              <a:rPr lang="es-PR" sz="2400" dirty="0" smtClean="0"/>
            </a:br>
            <a:r>
              <a:rPr lang="es-PR" sz="2400" dirty="0" smtClean="0"/>
              <a:t/>
            </a:r>
            <a:br>
              <a:rPr lang="es-PR" sz="2400" dirty="0" smtClean="0"/>
            </a:br>
            <a:r>
              <a:rPr lang="es-PR" sz="2400" dirty="0" smtClean="0"/>
              <a:t/>
            </a:r>
            <a:br>
              <a:rPr lang="es-PR" sz="2400" dirty="0" smtClean="0"/>
            </a:br>
            <a:endParaRPr lang="es-ES" sz="24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295400"/>
          </a:xfrm>
          <a:ln w="57150">
            <a:solidFill>
              <a:srgbClr val="FF6600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es-PR" b="0" i="1" dirty="0" smtClean="0"/>
              <a:t/>
            </a:r>
            <a:br>
              <a:rPr lang="es-PR" b="0" i="1" dirty="0" smtClean="0"/>
            </a:br>
            <a:r>
              <a:rPr lang="es-PR" sz="3200" b="0" i="1" dirty="0" smtClean="0"/>
              <a:t>ELEMENTOS CONSTITUTIVOS DEL ACOSO LABORAL </a:t>
            </a:r>
            <a:br>
              <a:rPr lang="es-PR" sz="3200" b="0" i="1" dirty="0" smtClean="0"/>
            </a:br>
            <a:endParaRPr lang="es-PR" sz="3200" b="0" i="1" dirty="0" smtClean="0"/>
          </a:p>
        </p:txBody>
      </p:sp>
      <p:pic>
        <p:nvPicPr>
          <p:cNvPr id="71686" name="Picture 16" descr="http://www.liderdeproyecto.com/articulos/imagenes/liderazgo_autor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38100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0764922" flipV="1">
            <a:off x="2133600" y="6626225"/>
            <a:ext cx="4845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Orban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Educational</a:t>
            </a:r>
            <a:r>
              <a:rPr lang="es-PR" sz="900" b="1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PR" sz="900" b="1" i="1" kern="0" dirty="0" err="1">
                <a:solidFill>
                  <a:srgbClr val="000000"/>
                </a:solidFill>
                <a:latin typeface="Arial" charset="0"/>
              </a:rPr>
              <a:t>Services</a:t>
            </a:r>
            <a:endParaRPr lang="es-PR" sz="9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elancholy abstract design template">
  <a:themeElements>
    <a:clrScheme name="Melancholy abstract design templat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1712</Words>
  <Application>Microsoft Office PowerPoint</Application>
  <PresentationFormat>On-screen Show (4:3)</PresentationFormat>
  <Paragraphs>321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Melancholy abstract design template</vt:lpstr>
      <vt:lpstr>Orban Educational Services</vt:lpstr>
      <vt:lpstr> LA VIOLENCIA  COMO EL PAN NUESTRO DE CADA DIA </vt:lpstr>
      <vt:lpstr> ORIGEN DEL TERMINO”MOBBING”  </vt:lpstr>
      <vt:lpstr> ACOSO LABORAL   </vt:lpstr>
      <vt:lpstr> ACOSO LABORAL  </vt:lpstr>
      <vt:lpstr> LEGISLACIÓN  </vt:lpstr>
      <vt:lpstr> LEGISLACIÓN  </vt:lpstr>
      <vt:lpstr> LEGISLACIÓN  </vt:lpstr>
      <vt:lpstr> ELEMENTOS CONSTITUTIVOS DEL ACOSO LABORAL  </vt:lpstr>
      <vt:lpstr> ACTORES DEL ACOSO LABORAL  </vt:lpstr>
      <vt:lpstr> MOTIVACIONES DEL ACOSO LABORAL  </vt:lpstr>
      <vt:lpstr>PERFILES GENERALES</vt:lpstr>
      <vt:lpstr>PERFILES GENERALES</vt:lpstr>
      <vt:lpstr>PERFILES GENERALES</vt:lpstr>
      <vt:lpstr>PERFILES GENERALES</vt:lpstr>
      <vt:lpstr> MANIFESTACIONES MÁS COMUNES DEL ACOSO LABORAL</vt:lpstr>
      <vt:lpstr>MANIFESTACIONES MÁS COMUNES DEL ACOSO LABORAL</vt:lpstr>
      <vt:lpstr>MANIFESTACIONES MÁS COMUNES DEL ACOSO LABORAL</vt:lpstr>
      <vt:lpstr>Slide 19</vt:lpstr>
      <vt:lpstr>EFECTOS  EN LA VICTIMA</vt:lpstr>
      <vt:lpstr>EFECTOS  EN LA VICTIMA</vt:lpstr>
      <vt:lpstr>Slide 22</vt:lpstr>
      <vt:lpstr>ACOSO LABORAL                               MAS ALLÁ DEL TRABAJO</vt:lpstr>
      <vt:lpstr>EFECTOS DEL ACOSO LABORAL                      MAS ALLÁ DEL TRABAJO</vt:lpstr>
      <vt:lpstr>EFECTOS DEL ACOSO LABORAL                      MAS ALLÁ DEL TRABAJO</vt:lpstr>
      <vt:lpstr>¿ RE MOBBING?</vt:lpstr>
      <vt:lpstr>QUE USTED PUEDE HACER Manejo de la persona afectada</vt:lpstr>
      <vt:lpstr>QUE USTED PUEDE HACER Manejo de la persona afectada</vt:lpstr>
      <vt:lpstr>QUE USTED PUEDE HACER Manejo de la persona afectada</vt:lpstr>
      <vt:lpstr>RECOMENDACIONES</vt:lpstr>
      <vt:lpstr>RECOMENDACIONES</vt:lpstr>
      <vt:lpstr>MENSAJE DE CIERRE</vt:lpstr>
    </vt:vector>
  </TitlesOfParts>
  <Company>OFICINA DE LA PROCURADORA DE LAS MUJERES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Libre Asociado de Puerto Rico Oficina de la Procuradora de las Mujeres División de Prevención y Educación</dc:title>
  <dc:creator>mdlortiz</dc:creator>
  <cp:lastModifiedBy>Virginia</cp:lastModifiedBy>
  <cp:revision>244</cp:revision>
  <cp:lastPrinted>1601-01-01T00:00:00Z</cp:lastPrinted>
  <dcterms:created xsi:type="dcterms:W3CDTF">2007-03-12T13:41:23Z</dcterms:created>
  <dcterms:modified xsi:type="dcterms:W3CDTF">2012-05-14T14:07:34Z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TC010903011033</vt:lpwstr>
  </property>
</Properties>
</file>