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2"/>
  </p:sldMasterIdLst>
  <p:notesMasterIdLst>
    <p:notesMasterId r:id="rId12"/>
  </p:notesMasterIdLst>
  <p:handoutMasterIdLst>
    <p:handoutMasterId r:id="rId13"/>
  </p:handoutMasterIdLst>
  <p:sldIdLst>
    <p:sldId id="270" r:id="rId3"/>
    <p:sldId id="271" r:id="rId4"/>
    <p:sldId id="276" r:id="rId5"/>
    <p:sldId id="272" r:id="rId6"/>
    <p:sldId id="278" r:id="rId7"/>
    <p:sldId id="273" r:id="rId8"/>
    <p:sldId id="274" r:id="rId9"/>
    <p:sldId id="275"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92" d="100"/>
          <a:sy n="92" d="100"/>
        </p:scale>
        <p:origin x="498" y="90"/>
      </p:cViewPr>
      <p:guideLst>
        <p:guide orient="horz" pos="2160"/>
        <p:guide pos="3840"/>
        <p:guide orient="horz" pos="3960"/>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DC3787-D225-4F78-8E71-4DD8FC1EC8F1}" type="datetimeFigureOut">
              <a:rPr lang="en-US" smtClean="0"/>
              <a:t>12/6/2015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6B2D29-8AC0-4FB1-933D-AD24ECC4354D}" type="slidenum">
              <a:rPr lang="en-US" smtClean="0"/>
              <a:t>‹#›</a:t>
            </a:fld>
            <a:endParaRPr lang="en-US"/>
          </a:p>
        </p:txBody>
      </p:sp>
    </p:spTree>
    <p:extLst>
      <p:ext uri="{BB962C8B-B14F-4D97-AF65-F5344CB8AC3E}">
        <p14:creationId xmlns:p14="http://schemas.microsoft.com/office/powerpoint/2010/main" val="1973540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E625E-096F-494B-B7CE-A49E276A3A39}" type="datetimeFigureOut">
              <a:rPr lang="en-US" smtClean="0"/>
              <a:t>12/6/2015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2C895-EB1C-4157-9E46-0DF3298BA9C2}" type="slidenum">
              <a:rPr lang="en-US" smtClean="0"/>
              <a:t>‹#›</a:t>
            </a:fld>
            <a:endParaRPr lang="en-US"/>
          </a:p>
        </p:txBody>
      </p:sp>
    </p:spTree>
    <p:extLst>
      <p:ext uri="{BB962C8B-B14F-4D97-AF65-F5344CB8AC3E}">
        <p14:creationId xmlns:p14="http://schemas.microsoft.com/office/powerpoint/2010/main" val="2167668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2</a:t>
            </a:fld>
            <a:endParaRPr lang="en-US"/>
          </a:p>
        </p:txBody>
      </p:sp>
    </p:spTree>
    <p:extLst>
      <p:ext uri="{BB962C8B-B14F-4D97-AF65-F5344CB8AC3E}">
        <p14:creationId xmlns:p14="http://schemas.microsoft.com/office/powerpoint/2010/main" val="3938237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3</a:t>
            </a:fld>
            <a:endParaRPr lang="en-US"/>
          </a:p>
        </p:txBody>
      </p:sp>
    </p:spTree>
    <p:extLst>
      <p:ext uri="{BB962C8B-B14F-4D97-AF65-F5344CB8AC3E}">
        <p14:creationId xmlns:p14="http://schemas.microsoft.com/office/powerpoint/2010/main" val="319480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4</a:t>
            </a:fld>
            <a:endParaRPr lang="en-US"/>
          </a:p>
        </p:txBody>
      </p:sp>
    </p:spTree>
    <p:extLst>
      <p:ext uri="{BB962C8B-B14F-4D97-AF65-F5344CB8AC3E}">
        <p14:creationId xmlns:p14="http://schemas.microsoft.com/office/powerpoint/2010/main" val="228785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5</a:t>
            </a:fld>
            <a:endParaRPr lang="en-US"/>
          </a:p>
        </p:txBody>
      </p:sp>
    </p:spTree>
    <p:extLst>
      <p:ext uri="{BB962C8B-B14F-4D97-AF65-F5344CB8AC3E}">
        <p14:creationId xmlns:p14="http://schemas.microsoft.com/office/powerpoint/2010/main" val="235017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6</a:t>
            </a:fld>
            <a:endParaRPr lang="en-US"/>
          </a:p>
        </p:txBody>
      </p:sp>
    </p:spTree>
    <p:extLst>
      <p:ext uri="{BB962C8B-B14F-4D97-AF65-F5344CB8AC3E}">
        <p14:creationId xmlns:p14="http://schemas.microsoft.com/office/powerpoint/2010/main" val="2658034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7</a:t>
            </a:fld>
            <a:endParaRPr lang="en-US"/>
          </a:p>
        </p:txBody>
      </p:sp>
    </p:spTree>
    <p:extLst>
      <p:ext uri="{BB962C8B-B14F-4D97-AF65-F5344CB8AC3E}">
        <p14:creationId xmlns:p14="http://schemas.microsoft.com/office/powerpoint/2010/main" val="414740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8</a:t>
            </a:fld>
            <a:endParaRPr lang="en-US"/>
          </a:p>
        </p:txBody>
      </p:sp>
    </p:spTree>
    <p:extLst>
      <p:ext uri="{BB962C8B-B14F-4D97-AF65-F5344CB8AC3E}">
        <p14:creationId xmlns:p14="http://schemas.microsoft.com/office/powerpoint/2010/main" val="288302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FA2C895-EB1C-4157-9E46-0DF3298BA9C2}" type="slidenum">
              <a:rPr lang="en-US" smtClean="0"/>
              <a:t>9</a:t>
            </a:fld>
            <a:endParaRPr lang="en-US"/>
          </a:p>
        </p:txBody>
      </p:sp>
    </p:spTree>
    <p:extLst>
      <p:ext uri="{BB962C8B-B14F-4D97-AF65-F5344CB8AC3E}">
        <p14:creationId xmlns:p14="http://schemas.microsoft.com/office/powerpoint/2010/main" val="158454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EED287B1-10B2-498E-AB88-8F08CA169E5C}" type="datetime1">
              <a:rPr lang="en-US" smtClean="0"/>
              <a:t>12/6/2015</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01CF334-2D5C-4859-84A6-CA7E6E43FAEB}"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75754500"/>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287B1-10B2-498E-AB88-8F08CA169E5C}"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01322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287B1-10B2-498E-AB88-8F08CA169E5C}"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43722711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287B1-10B2-498E-AB88-8F08CA169E5C}"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675422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287B1-10B2-498E-AB88-8F08CA169E5C}"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99022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ED287B1-10B2-498E-AB88-8F08CA169E5C}" type="datetime1">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9450573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ED287B1-10B2-498E-AB88-8F08CA169E5C}" type="datetime1">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58282212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DA557D-1DB1-46C0-998A-94433545C341}"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0250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9A610B-0B0E-4C6C-A7A6-0853CA34DDCA}"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283684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1_Title Slide">
    <p:bg>
      <p:bgPr>
        <a:gradFill rotWithShape="1">
          <a:gsLst>
            <a:gs pos="0">
              <a:schemeClr val="bg2"/>
            </a:gs>
            <a:gs pos="62000">
              <a:schemeClr val="bg2">
                <a:tint val="92000"/>
                <a:shade val="66000"/>
                <a:satMod val="110000"/>
                <a:lumMod val="80000"/>
              </a:schemeClr>
            </a:gs>
            <a:gs pos="100000">
              <a:schemeClr val="accent3"/>
            </a:gs>
          </a:gsLst>
          <a:lin ang="5400000" scaled="0"/>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35FB4A4D-BEB3-42DE-8D0E-DB8F0B5DA3ED}" type="datetime1">
              <a:rPr lang="en-US" smtClean="0"/>
              <a:t>12/6/2015</a:t>
            </a:fld>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401CF334-2D5C-4859-84A6-CA7E6E43FAEB}" type="slidenum">
              <a:rPr lang="en-US" smtClean="0"/>
              <a:t>‹#›</a:t>
            </a:fld>
            <a:endParaRPr lang="en-US"/>
          </a:p>
        </p:txBody>
      </p:sp>
      <p:sp>
        <p:nvSpPr>
          <p:cNvPr id="8" name="Picture Placeholder 7" title="Product photo placeholder"/>
          <p:cNvSpPr>
            <a:spLocks noGrp="1"/>
          </p:cNvSpPr>
          <p:nvPr>
            <p:ph type="pic" sz="quarter" idx="13" hasCustomPrompt="1"/>
          </p:nvPr>
        </p:nvSpPr>
        <p:spPr>
          <a:xfrm>
            <a:off x="1195939" y="2695635"/>
            <a:ext cx="4414838" cy="3551578"/>
          </a:xfrm>
        </p:spPr>
        <p:txBody>
          <a:bodyPr/>
          <a:lstStyle>
            <a:lvl1pPr marL="68580" indent="0">
              <a:buNone/>
              <a:defRPr/>
            </a:lvl1pPr>
          </a:lstStyle>
          <a:p>
            <a:r>
              <a:rPr lang="en-US" dirty="0" smtClean="0"/>
              <a:t>Insert product photo here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54288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F0C144-8206-4C57-B7F2-12168FDC6C23}"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94467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4C8FB8-1142-402E-8BCA-4DC30F103E56}" type="datetime1">
              <a:rPr lang="en-US" smtClean="0"/>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6402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5BCBAD-D360-40D3-A33A-B189CE27C2FB}"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5321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93471D-48A1-4899-AFFF-8ACC56D03BF3}" type="datetime1">
              <a:rPr lang="en-US" smtClean="0"/>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09669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4400513-7D68-4635-8489-06A9AFAAD13D}" type="datetime1">
              <a:rPr lang="en-US" smtClean="0"/>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83285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6736AC-4807-4E91-B671-F9B91617C7B3}" type="datetime1">
              <a:rPr lang="en-US" smtClean="0"/>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66075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2DBCC-10C7-4CB5-9734-C5542D870FBB}"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18271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3346AD-5C1D-4E35-A3CE-CF8952DE9936}" type="datetime1">
              <a:rPr lang="en-US" smtClean="0"/>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495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EED287B1-10B2-498E-AB88-8F08CA169E5C}" type="datetime1">
              <a:rPr lang="en-US" smtClean="0"/>
              <a:t>12/6/2015</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01CF334-2D5C-4859-84A6-CA7E6E43FAEB}" type="slidenum">
              <a:rPr lang="en-US" smtClean="0"/>
              <a:t>‹#›</a:t>
            </a:fld>
            <a:endParaRPr lang="en-US"/>
          </a:p>
        </p:txBody>
      </p:sp>
    </p:spTree>
    <p:extLst>
      <p:ext uri="{BB962C8B-B14F-4D97-AF65-F5344CB8AC3E}">
        <p14:creationId xmlns:p14="http://schemas.microsoft.com/office/powerpoint/2010/main" val="157320923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864" userDrawn="1">
          <p15:clr>
            <a:srgbClr val="F26B43"/>
          </p15:clr>
        </p15:guide>
        <p15:guide id="4" pos="679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sgupr.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upr.asg@gmail.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normAutofit/>
          </a:bodyPr>
          <a:lstStyle/>
          <a:p>
            <a:r>
              <a:rPr lang="en-US" sz="2000" dirty="0" err="1" smtClean="0"/>
              <a:t>Presidente</a:t>
            </a:r>
            <a:r>
              <a:rPr lang="en-US" sz="2000" dirty="0" smtClean="0"/>
              <a:t>:  Fernando </a:t>
            </a:r>
            <a:r>
              <a:rPr lang="en-US" sz="2000" dirty="0" err="1" smtClean="0"/>
              <a:t>sanchez</a:t>
            </a:r>
            <a:r>
              <a:rPr lang="en-US" sz="2000" dirty="0" smtClean="0"/>
              <a:t> </a:t>
            </a:r>
            <a:r>
              <a:rPr lang="en-US" sz="2000" dirty="0" err="1" smtClean="0"/>
              <a:t>torres</a:t>
            </a:r>
            <a:endParaRPr lang="en-US" sz="2000" dirty="0" smtClean="0"/>
          </a:p>
          <a:p>
            <a:r>
              <a:rPr lang="en-US" sz="2000" dirty="0" err="1" smtClean="0"/>
              <a:t>Tesorera</a:t>
            </a:r>
            <a:r>
              <a:rPr lang="en-US" sz="2000" dirty="0" smtClean="0"/>
              <a:t>:  </a:t>
            </a:r>
            <a:r>
              <a:rPr lang="en-US" sz="2000" dirty="0" err="1" smtClean="0"/>
              <a:t>ana</a:t>
            </a:r>
            <a:r>
              <a:rPr lang="en-US" sz="2000" dirty="0" smtClean="0"/>
              <a:t> m Feliciano Delgado</a:t>
            </a:r>
          </a:p>
        </p:txBody>
      </p:sp>
      <p:sp>
        <p:nvSpPr>
          <p:cNvPr id="4" name="Title 3"/>
          <p:cNvSpPr>
            <a:spLocks noGrp="1"/>
          </p:cNvSpPr>
          <p:nvPr>
            <p:ph type="ctrTitle"/>
          </p:nvPr>
        </p:nvSpPr>
        <p:spPr>
          <a:xfrm>
            <a:off x="5344732" y="916545"/>
            <a:ext cx="5796353" cy="1702160"/>
          </a:xfrm>
        </p:spPr>
        <p:txBody>
          <a:bodyPr>
            <a:normAutofit/>
          </a:bodyPr>
          <a:lstStyle/>
          <a:p>
            <a:pPr algn="ctr"/>
            <a:r>
              <a:rPr lang="en-US" sz="4000" dirty="0" smtClean="0"/>
              <a:t>INFORME ANNUAL 2015</a:t>
            </a:r>
            <a:endParaRPr lang="en-US" sz="40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663" y="200569"/>
            <a:ext cx="3070866" cy="3134112"/>
          </a:xfrm>
          <a:prstGeom prst="rect">
            <a:avLst/>
          </a:prstGeom>
        </p:spPr>
      </p:pic>
    </p:spTree>
    <p:extLst>
      <p:ext uri="{BB962C8B-B14F-4D97-AF65-F5344CB8AC3E}">
        <p14:creationId xmlns:p14="http://schemas.microsoft.com/office/powerpoint/2010/main" val="228929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50371"/>
            <a:ext cx="10396882" cy="1151965"/>
          </a:xfrm>
        </p:spPr>
        <p:txBody>
          <a:bodyPr>
            <a:normAutofit/>
          </a:bodyPr>
          <a:lstStyle/>
          <a:p>
            <a:r>
              <a:rPr lang="en-US" dirty="0" err="1" smtClean="0"/>
              <a:t>Informe</a:t>
            </a:r>
            <a:r>
              <a:rPr lang="en-US" dirty="0" smtClean="0"/>
              <a:t> </a:t>
            </a:r>
            <a:r>
              <a:rPr lang="en-US" dirty="0" err="1" smtClean="0"/>
              <a:t>finaciero</a:t>
            </a:r>
            <a:r>
              <a:rPr lang="en-US" dirty="0" smtClean="0"/>
              <a:t> 2015</a:t>
            </a:r>
            <a:endParaRPr lang="en-US" dirty="0"/>
          </a:p>
        </p:txBody>
      </p:sp>
      <p:sp>
        <p:nvSpPr>
          <p:cNvPr id="3" name="Content Placeholder 2"/>
          <p:cNvSpPr>
            <a:spLocks noGrp="1"/>
          </p:cNvSpPr>
          <p:nvPr>
            <p:ph sz="quarter" idx="13"/>
          </p:nvPr>
        </p:nvSpPr>
        <p:spPr>
          <a:xfrm>
            <a:off x="685801" y="1161143"/>
            <a:ext cx="10394707" cy="4238171"/>
          </a:xfrm>
        </p:spPr>
        <p:txBody>
          <a:bodyPr>
            <a:normAutofit lnSpcReduction="10000"/>
          </a:bodyPr>
          <a:lstStyle/>
          <a:p>
            <a:r>
              <a:rPr lang="es-PR" cap="none" dirty="0" smtClean="0">
                <a:latin typeface="Arial Rounded MT Bold" panose="020F0704030504030204" pitchFamily="34" charset="0"/>
              </a:rPr>
              <a:t>La chequera se esta llevando en Excel mes a mes cuadrada con los estados bancarios.  Se mantiene un archivo digital de todos los documentos de la ASG.</a:t>
            </a:r>
          </a:p>
          <a:p>
            <a:r>
              <a:rPr lang="es-PR" dirty="0" smtClean="0">
                <a:latin typeface="Arial Rounded MT Bold" panose="020F0704030504030204" pitchFamily="34" charset="0"/>
              </a:rPr>
              <a:t>A</a:t>
            </a:r>
            <a:r>
              <a:rPr lang="es-PR" cap="none" dirty="0" smtClean="0">
                <a:latin typeface="Arial Rounded MT Bold" panose="020F0704030504030204" pitchFamily="34" charset="0"/>
              </a:rPr>
              <a:t>uditoria 2014-15 fue realizada sin señalamientos.  Fue debidamente entregada al Departamento del Trabajo el 30 de octubre de 2015.</a:t>
            </a:r>
          </a:p>
          <a:p>
            <a:r>
              <a:rPr lang="es-PR" cap="none" dirty="0" smtClean="0">
                <a:latin typeface="Arial Rounded MT Bold" panose="020F0704030504030204" pitchFamily="34" charset="0"/>
              </a:rPr>
              <a:t>Todas las cuentas se pusieron al día y se están pagando mensualmente a tiempo</a:t>
            </a:r>
          </a:p>
          <a:p>
            <a:r>
              <a:rPr lang="es-PR" cap="none" dirty="0" smtClean="0">
                <a:latin typeface="Arial Rounded MT Bold" panose="020F0704030504030204" pitchFamily="34" charset="0"/>
              </a:rPr>
              <a:t>Cuentas fijas mensuales:  ATT, Lic. Ramón Rodríguez, </a:t>
            </a:r>
            <a:r>
              <a:rPr lang="es-PR" cap="none" dirty="0" err="1" smtClean="0">
                <a:latin typeface="Arial Rounded MT Bold" panose="020F0704030504030204" pitchFamily="34" charset="0"/>
              </a:rPr>
              <a:t>Multinational</a:t>
            </a:r>
            <a:r>
              <a:rPr lang="es-PR" cap="none" dirty="0" smtClean="0">
                <a:latin typeface="Arial Rounded MT Bold" panose="020F0704030504030204" pitchFamily="34" charset="0"/>
              </a:rPr>
              <a:t> </a:t>
            </a:r>
            <a:r>
              <a:rPr lang="es-PR" cap="none" dirty="0" err="1" smtClean="0">
                <a:latin typeface="Arial Rounded MT Bold" panose="020F0704030504030204" pitchFamily="34" charset="0"/>
              </a:rPr>
              <a:t>Insurance</a:t>
            </a:r>
            <a:r>
              <a:rPr lang="es-PR" cap="none" dirty="0" smtClean="0">
                <a:latin typeface="Arial Rounded MT Bold" panose="020F0704030504030204" pitchFamily="34" charset="0"/>
              </a:rPr>
              <a:t>, Cargos cuenta bancaria, </a:t>
            </a:r>
            <a:r>
              <a:rPr lang="es-PR" cap="none" dirty="0" err="1" smtClean="0">
                <a:latin typeface="Arial Rounded MT Bold" panose="020F0704030504030204" pitchFamily="34" charset="0"/>
              </a:rPr>
              <a:t>Webmaster</a:t>
            </a:r>
            <a:endParaRPr lang="es-PR" cap="none" dirty="0" smtClean="0">
              <a:latin typeface="Arial Rounded MT Bold" panose="020F0704030504030204" pitchFamily="34" charset="0"/>
            </a:endParaRPr>
          </a:p>
          <a:p>
            <a:r>
              <a:rPr lang="es-PR" cap="none" dirty="0" smtClean="0">
                <a:latin typeface="Arial Rounded MT Bold" panose="020F0704030504030204" pitchFamily="34" charset="0"/>
              </a:rPr>
              <a:t>Ingresos mensuales aproximados de pagos de cuotas 2015:  $2400</a:t>
            </a:r>
          </a:p>
          <a:p>
            <a:r>
              <a:rPr lang="es-PR" cap="none" dirty="0" smtClean="0">
                <a:latin typeface="Arial Rounded MT Bold" panose="020F0704030504030204" pitchFamily="34" charset="0"/>
              </a:rPr>
              <a:t>Certificado de Deposito fue abierto en febrero por $50K.  Al 15 de noviembre de 2015 el banco a acreditado $584 de intereses al </a:t>
            </a:r>
            <a:r>
              <a:rPr lang="es-PR" cap="none" dirty="0" smtClean="0">
                <a:latin typeface="Arial Rounded MT Bold" panose="020F0704030504030204" pitchFamily="34" charset="0"/>
              </a:rPr>
              <a:t>1.60%</a:t>
            </a:r>
            <a:endParaRPr lang="es-PR" dirty="0" smtClean="0">
              <a:latin typeface="Arial Rounded MT Bold" panose="020F0704030504030204" pitchFamily="34" charset="0"/>
            </a:endParaRPr>
          </a:p>
        </p:txBody>
      </p:sp>
    </p:spTree>
    <p:extLst>
      <p:ext uri="{BB962C8B-B14F-4D97-AF65-F5344CB8AC3E}">
        <p14:creationId xmlns:p14="http://schemas.microsoft.com/office/powerpoint/2010/main" val="400112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50371"/>
            <a:ext cx="10396882" cy="1151965"/>
          </a:xfrm>
        </p:spPr>
        <p:txBody>
          <a:bodyPr>
            <a:normAutofit/>
          </a:bodyPr>
          <a:lstStyle/>
          <a:p>
            <a:r>
              <a:rPr lang="en-US" dirty="0" err="1" smtClean="0"/>
              <a:t>Informe</a:t>
            </a:r>
            <a:r>
              <a:rPr lang="en-US" dirty="0" smtClean="0"/>
              <a:t> </a:t>
            </a:r>
            <a:r>
              <a:rPr lang="en-US" dirty="0" err="1" smtClean="0"/>
              <a:t>finaciero</a:t>
            </a:r>
            <a:r>
              <a:rPr lang="en-US" dirty="0" smtClean="0"/>
              <a:t> 2015</a:t>
            </a:r>
            <a:endParaRPr lang="en-US" dirty="0"/>
          </a:p>
        </p:txBody>
      </p:sp>
      <p:sp>
        <p:nvSpPr>
          <p:cNvPr id="3" name="Content Placeholder 2"/>
          <p:cNvSpPr>
            <a:spLocks noGrp="1"/>
          </p:cNvSpPr>
          <p:nvPr>
            <p:ph sz="quarter" idx="13"/>
          </p:nvPr>
        </p:nvSpPr>
        <p:spPr>
          <a:xfrm>
            <a:off x="685801" y="1161143"/>
            <a:ext cx="10394707" cy="4238171"/>
          </a:xfrm>
        </p:spPr>
        <p:txBody>
          <a:bodyPr>
            <a:normAutofit/>
          </a:bodyPr>
          <a:lstStyle/>
          <a:p>
            <a:r>
              <a:rPr lang="es-PR" cap="none" dirty="0" smtClean="0">
                <a:latin typeface="Arial Rounded MT Bold" panose="020F0704030504030204" pitchFamily="34" charset="0"/>
              </a:rPr>
              <a:t>Equipos:  </a:t>
            </a:r>
          </a:p>
          <a:p>
            <a:pPr lvl="1"/>
            <a:r>
              <a:rPr lang="es-PR" cap="none" dirty="0" smtClean="0">
                <a:latin typeface="Arial Rounded MT Bold" panose="020F0704030504030204" pitchFamily="34" charset="0"/>
              </a:rPr>
              <a:t>Laptop Toshiba</a:t>
            </a:r>
          </a:p>
          <a:p>
            <a:pPr lvl="1"/>
            <a:r>
              <a:rPr lang="es-PR" cap="none" dirty="0" smtClean="0">
                <a:latin typeface="Arial Rounded MT Bold" panose="020F0704030504030204" pitchFamily="34" charset="0"/>
              </a:rPr>
              <a:t>Scanner </a:t>
            </a:r>
          </a:p>
          <a:p>
            <a:pPr lvl="1"/>
            <a:r>
              <a:rPr lang="es-PR" cap="none" dirty="0" smtClean="0">
                <a:latin typeface="Arial Rounded MT Bold" panose="020F0704030504030204" pitchFamily="34" charset="0"/>
              </a:rPr>
              <a:t>Impresora/fotocopiadora/Scanner  HP</a:t>
            </a:r>
          </a:p>
          <a:p>
            <a:pPr lvl="1"/>
            <a:r>
              <a:rPr lang="es-PR" cap="none" dirty="0" smtClean="0">
                <a:latin typeface="Arial Rounded MT Bold" panose="020F0704030504030204" pitchFamily="34" charset="0"/>
              </a:rPr>
              <a:t>Cámara Digital</a:t>
            </a:r>
          </a:p>
          <a:p>
            <a:pPr lvl="1"/>
            <a:r>
              <a:rPr lang="es-PR" cap="none" dirty="0" smtClean="0">
                <a:latin typeface="Arial Rounded MT Bold" panose="020F0704030504030204" pitchFamily="34" charset="0"/>
              </a:rPr>
              <a:t>2 monitores</a:t>
            </a:r>
          </a:p>
          <a:p>
            <a:pPr lvl="1"/>
            <a:r>
              <a:rPr lang="es-PR" cap="none" dirty="0" smtClean="0">
                <a:latin typeface="Arial Rounded MT Bold" panose="020F0704030504030204" pitchFamily="34" charset="0"/>
              </a:rPr>
              <a:t>Tablet ATT</a:t>
            </a:r>
          </a:p>
          <a:p>
            <a:pPr lvl="1"/>
            <a:r>
              <a:rPr lang="es-PR" cap="none" dirty="0" smtClean="0">
                <a:latin typeface="Arial Rounded MT Bold" panose="020F0704030504030204" pitchFamily="34" charset="0"/>
              </a:rPr>
              <a:t>Teléfono Presidente</a:t>
            </a:r>
          </a:p>
          <a:p>
            <a:pPr lvl="1"/>
            <a:r>
              <a:rPr lang="es-PR" cap="none" dirty="0" smtClean="0">
                <a:latin typeface="Arial Rounded MT Bold" panose="020F0704030504030204" pitchFamily="34" charset="0"/>
              </a:rPr>
              <a:t> Equipo de oficina general:  escritorios (3), aires (2), sillas secretariales (3), sillas plegadizas (15), mesas de reuniones (3), nevera, microonda, cafetera, tostadora, etc.</a:t>
            </a:r>
            <a:endParaRPr lang="es-PR" dirty="0" smtClean="0">
              <a:latin typeface="Arial Rounded MT Bold" panose="020F0704030504030204" pitchFamily="34" charset="0"/>
            </a:endParaRPr>
          </a:p>
        </p:txBody>
      </p:sp>
    </p:spTree>
    <p:extLst>
      <p:ext uri="{BB962C8B-B14F-4D97-AF65-F5344CB8AC3E}">
        <p14:creationId xmlns:p14="http://schemas.microsoft.com/office/powerpoint/2010/main" val="169246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2392458641"/>
              </p:ext>
            </p:extLst>
          </p:nvPr>
        </p:nvGraphicFramePr>
        <p:xfrm>
          <a:off x="801910" y="285297"/>
          <a:ext cx="10228946" cy="5191760"/>
        </p:xfrm>
        <a:graphic>
          <a:graphicData uri="http://schemas.openxmlformats.org/drawingml/2006/table">
            <a:tbl>
              <a:tblPr firstRow="1" bandRow="1">
                <a:tableStyleId>{5C22544A-7EE6-4342-B048-85BDC9FD1C3A}</a:tableStyleId>
              </a:tblPr>
              <a:tblGrid>
                <a:gridCol w="5114473"/>
                <a:gridCol w="5114473"/>
              </a:tblGrid>
              <a:tr h="370840">
                <a:tc>
                  <a:txBody>
                    <a:bodyPr/>
                    <a:lstStyle/>
                    <a:p>
                      <a:pPr algn="ctr"/>
                      <a:r>
                        <a:rPr lang="en-US" dirty="0" smtClean="0">
                          <a:latin typeface="Arial Rounded MT Bold" panose="020F0704030504030204" pitchFamily="34" charset="0"/>
                        </a:rPr>
                        <a:t>CONCEPTO</a:t>
                      </a:r>
                      <a:endParaRPr lang="en-US" dirty="0">
                        <a:latin typeface="Arial Rounded MT Bold" panose="020F0704030504030204" pitchFamily="34" charset="0"/>
                      </a:endParaRPr>
                    </a:p>
                  </a:txBody>
                  <a:tcPr/>
                </a:tc>
                <a:tc>
                  <a:txBody>
                    <a:bodyPr/>
                    <a:lstStyle/>
                    <a:p>
                      <a:pPr algn="ctr"/>
                      <a:r>
                        <a:rPr lang="en-US" dirty="0" smtClean="0">
                          <a:latin typeface="Arial Rounded MT Bold" panose="020F0704030504030204" pitchFamily="34" charset="0"/>
                        </a:rPr>
                        <a:t>TOTAL</a:t>
                      </a:r>
                      <a:r>
                        <a:rPr lang="en-US" baseline="0" dirty="0" smtClean="0">
                          <a:latin typeface="Arial Rounded MT Bold" panose="020F0704030504030204" pitchFamily="34" charset="0"/>
                        </a:rPr>
                        <a:t> AL 11/15/15</a:t>
                      </a:r>
                      <a:endParaRPr lang="en-US" dirty="0">
                        <a:latin typeface="Arial Rounded MT Bold" panose="020F0704030504030204" pitchFamily="34" charset="0"/>
                      </a:endParaRPr>
                    </a:p>
                  </a:txBody>
                  <a:tcPr/>
                </a:tc>
              </a:tr>
              <a:tr h="370840">
                <a:tc>
                  <a:txBody>
                    <a:bodyPr/>
                    <a:lstStyle/>
                    <a:p>
                      <a:r>
                        <a:rPr lang="en-US" dirty="0" smtClean="0">
                          <a:latin typeface="Arial Rounded MT Bold" panose="020F0704030504030204" pitchFamily="34" charset="0"/>
                        </a:rPr>
                        <a:t>BALANCE</a:t>
                      </a:r>
                      <a:r>
                        <a:rPr lang="en-US" baseline="0" dirty="0" smtClean="0">
                          <a:latin typeface="Arial Rounded MT Bold" panose="020F0704030504030204" pitchFamily="34" charset="0"/>
                        </a:rPr>
                        <a:t> CUENTA AL 31 DIC 2014</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$57,585 </a:t>
                      </a:r>
                      <a:r>
                        <a:rPr lang="en-US" baseline="0" dirty="0" smtClean="0">
                          <a:latin typeface="Arial Rounded MT Bold" panose="020F0704030504030204" pitchFamily="34" charset="0"/>
                        </a:rPr>
                        <a:t> (CD $50,000)</a:t>
                      </a:r>
                      <a:endParaRPr lang="en-US" dirty="0">
                        <a:latin typeface="Arial Rounded MT Bold" panose="020F0704030504030204" pitchFamily="34" charset="0"/>
                      </a:endParaRPr>
                    </a:p>
                  </a:txBody>
                  <a:tcPr/>
                </a:tc>
              </a:tr>
              <a:tr h="370840">
                <a:tc>
                  <a:txBody>
                    <a:bodyPr/>
                    <a:lstStyle/>
                    <a:p>
                      <a:r>
                        <a:rPr lang="en-US" dirty="0" smtClean="0">
                          <a:latin typeface="Arial Rounded MT Bold" panose="020F0704030504030204" pitchFamily="34" charset="0"/>
                        </a:rPr>
                        <a:t>INGRESOS AL 11/15/15</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$27,809</a:t>
                      </a:r>
                      <a:endParaRPr lang="en-US" dirty="0">
                        <a:latin typeface="Arial Rounded MT Bold" panose="020F0704030504030204" pitchFamily="34" charset="0"/>
                      </a:endParaRPr>
                    </a:p>
                  </a:txBody>
                  <a:tcPr/>
                </a:tc>
              </a:tr>
              <a:tr h="370840">
                <a:tc gridSpan="2">
                  <a:txBody>
                    <a:bodyPr/>
                    <a:lstStyle/>
                    <a:p>
                      <a:pPr algn="ctr"/>
                      <a:r>
                        <a:rPr lang="en-US" dirty="0" smtClean="0">
                          <a:latin typeface="Arial Rounded MT Bold" panose="020F0704030504030204" pitchFamily="34" charset="0"/>
                        </a:rPr>
                        <a:t>GASTOS POR CONCEPTO:</a:t>
                      </a:r>
                      <a:endParaRPr lang="en-US" dirty="0">
                        <a:latin typeface="Arial Rounded MT Bold" panose="020F0704030504030204" pitchFamily="34" charset="0"/>
                      </a:endParaRPr>
                    </a:p>
                  </a:txBody>
                  <a:tcPr/>
                </a:tc>
                <a:tc hMerge="1">
                  <a:txBody>
                    <a:bodyPr/>
                    <a:lstStyle/>
                    <a:p>
                      <a:endParaRPr lang="en-US" dirty="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ALIMENTOS REUNIONES</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$ 1,</a:t>
                      </a:r>
                      <a:r>
                        <a:rPr lang="en-US" baseline="0" dirty="0" smtClean="0">
                          <a:latin typeface="Arial Rounded MT Bold" panose="020F0704030504030204" pitchFamily="34" charset="0"/>
                        </a:rPr>
                        <a:t>015.97</a:t>
                      </a:r>
                      <a:endParaRPr lang="en-US" dirty="0" smtClean="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PRESUPUESTO</a:t>
                      </a:r>
                      <a:r>
                        <a:rPr lang="en-US" baseline="0" dirty="0" smtClean="0">
                          <a:latin typeface="Arial Rounded MT Bold" panose="020F0704030504030204" pitchFamily="34" charset="0"/>
                        </a:rPr>
                        <a:t> ASAMBLEA 2015</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$ 5,000.00</a:t>
                      </a:r>
                      <a:endParaRPr lang="en-US" dirty="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ATT</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$ 1,974.77</a:t>
                      </a:r>
                      <a:endParaRPr lang="en-US" dirty="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CARGOS BANCARIOS</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216.00</a:t>
                      </a:r>
                      <a:endParaRPr lang="en-US" dirty="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CPA-AUDITORIAS</a:t>
                      </a:r>
                      <a:r>
                        <a:rPr lang="en-US" baseline="0" dirty="0" smtClean="0">
                          <a:latin typeface="Arial Rounded MT Bold" panose="020F0704030504030204" pitchFamily="34" charset="0"/>
                        </a:rPr>
                        <a:t> 2014  Y  2015</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$ 4,550.00</a:t>
                      </a:r>
                      <a:endParaRPr lang="en-US" dirty="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MILLAJE</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213.00</a:t>
                      </a:r>
                      <a:endParaRPr lang="en-US" dirty="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SERVICIOS LEGALES</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$ 7,600.00</a:t>
                      </a: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POLIZA</a:t>
                      </a:r>
                      <a:r>
                        <a:rPr lang="en-US" baseline="0" dirty="0" smtClean="0">
                          <a:latin typeface="Arial Rounded MT Bold" panose="020F0704030504030204" pitchFamily="34" charset="0"/>
                        </a:rPr>
                        <a:t> SEGURO DE VIDA</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a:t>
                      </a:r>
                      <a:r>
                        <a:rPr lang="en-US" baseline="0" dirty="0" smtClean="0">
                          <a:latin typeface="Arial Rounded MT Bold" panose="020F0704030504030204" pitchFamily="34" charset="0"/>
                        </a:rPr>
                        <a:t> 5,988.40</a:t>
                      </a:r>
                      <a:endParaRPr lang="en-US" dirty="0" smtClean="0">
                        <a:latin typeface="Arial Rounded MT Bold" panose="020F0704030504030204" pitchFamily="34" charset="0"/>
                      </a:endParaRP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WEBMASTER</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$ 1,423.00</a:t>
                      </a:r>
                    </a:p>
                  </a:txBody>
                  <a:tcPr/>
                </a:tc>
              </a:tr>
              <a:tr h="370840">
                <a:tc>
                  <a:txBody>
                    <a:bodyPr/>
                    <a:lstStyle/>
                    <a:p>
                      <a:pPr marL="285750" indent="-285750">
                        <a:buFont typeface="Arial" panose="020B0604020202020204" pitchFamily="34" charset="0"/>
                        <a:buChar char="•"/>
                      </a:pPr>
                      <a:r>
                        <a:rPr lang="en-US" dirty="0" smtClean="0">
                          <a:latin typeface="Arial Rounded MT Bold" panose="020F0704030504030204" pitchFamily="34" charset="0"/>
                        </a:rPr>
                        <a:t>OTROS</a:t>
                      </a:r>
                      <a:endParaRPr lang="en-US" dirty="0">
                        <a:latin typeface="Arial Rounded MT Bold" panose="020F0704030504030204" pitchFamily="34" charset="0"/>
                      </a:endParaRPr>
                    </a:p>
                  </a:txBody>
                  <a:tcPr/>
                </a:tc>
                <a:tc>
                  <a:txBody>
                    <a:bodyPr/>
                    <a:lstStyle/>
                    <a:p>
                      <a:r>
                        <a:rPr lang="en-US" dirty="0" smtClean="0">
                          <a:latin typeface="Arial Rounded MT Bold" panose="020F0704030504030204" pitchFamily="34" charset="0"/>
                        </a:rPr>
                        <a:t>$ 1,841.00</a:t>
                      </a:r>
                    </a:p>
                  </a:txBody>
                  <a:tcPr/>
                </a:tc>
              </a:tr>
            </a:tbl>
          </a:graphicData>
        </a:graphic>
      </p:graphicFrame>
      <p:sp>
        <p:nvSpPr>
          <p:cNvPr id="2" name="TextBox 1"/>
          <p:cNvSpPr txBox="1"/>
          <p:nvPr/>
        </p:nvSpPr>
        <p:spPr>
          <a:xfrm>
            <a:off x="228601" y="5889812"/>
            <a:ext cx="11214846" cy="461665"/>
          </a:xfrm>
          <a:prstGeom prst="rect">
            <a:avLst/>
          </a:prstGeom>
          <a:noFill/>
        </p:spPr>
        <p:txBody>
          <a:bodyPr wrap="square" rtlCol="0">
            <a:spAutoFit/>
          </a:bodyPr>
          <a:lstStyle/>
          <a:p>
            <a:pPr algn="ctr"/>
            <a:r>
              <a:rPr lang="es-PR" sz="2400" dirty="0" smtClean="0">
                <a:solidFill>
                  <a:schemeClr val="bg1"/>
                </a:solidFill>
                <a:latin typeface="Arial Rounded MT Bold" panose="020F0704030504030204" pitchFamily="34" charset="0"/>
              </a:rPr>
              <a:t>Se proyecta cerrar el año 2015 con aproximadamente $5000 en la cuenta.</a:t>
            </a:r>
            <a:endParaRPr lang="es-PR" sz="2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251807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129348"/>
            <a:ext cx="10396882" cy="1151965"/>
          </a:xfrm>
        </p:spPr>
        <p:txBody>
          <a:bodyPr>
            <a:normAutofit/>
          </a:bodyPr>
          <a:lstStyle/>
          <a:p>
            <a:r>
              <a:rPr lang="en-US" dirty="0" err="1" smtClean="0"/>
              <a:t>Asuntos</a:t>
            </a:r>
            <a:r>
              <a:rPr lang="en-US" dirty="0" smtClean="0"/>
              <a:t> </a:t>
            </a:r>
            <a:r>
              <a:rPr lang="en-US" dirty="0" err="1" smtClean="0"/>
              <a:t>pendientes</a:t>
            </a:r>
            <a:r>
              <a:rPr lang="en-US" dirty="0" smtClean="0"/>
              <a:t> </a:t>
            </a:r>
            <a:r>
              <a:rPr lang="en-US" dirty="0" err="1" smtClean="0"/>
              <a:t>tesoreria</a:t>
            </a:r>
            <a:endParaRPr lang="en-US" dirty="0"/>
          </a:p>
        </p:txBody>
      </p:sp>
      <p:sp>
        <p:nvSpPr>
          <p:cNvPr id="3" name="Content Placeholder 2"/>
          <p:cNvSpPr>
            <a:spLocks noGrp="1"/>
          </p:cNvSpPr>
          <p:nvPr>
            <p:ph sz="quarter" idx="13"/>
          </p:nvPr>
        </p:nvSpPr>
        <p:spPr>
          <a:xfrm>
            <a:off x="685801" y="968188"/>
            <a:ext cx="10394707" cy="4935071"/>
          </a:xfrm>
        </p:spPr>
        <p:txBody>
          <a:bodyPr>
            <a:normAutofit/>
          </a:bodyPr>
          <a:lstStyle/>
          <a:p>
            <a:r>
              <a:rPr lang="es-PR" sz="1600" cap="none" dirty="0" smtClean="0">
                <a:latin typeface="Arial Rounded MT Bold" panose="020F0704030504030204" pitchFamily="34" charset="0"/>
              </a:rPr>
              <a:t>Completar la base de datos de los Asociados</a:t>
            </a:r>
          </a:p>
          <a:p>
            <a:pPr lvl="1"/>
            <a:r>
              <a:rPr lang="es-PR" sz="1600" cap="none" dirty="0" smtClean="0">
                <a:latin typeface="Arial Rounded MT Bold" panose="020F0704030504030204" pitchFamily="34" charset="0"/>
              </a:rPr>
              <a:t>Queda pendiente Mayagüez</a:t>
            </a:r>
          </a:p>
          <a:p>
            <a:pPr lvl="1"/>
            <a:r>
              <a:rPr lang="es-PR" sz="1600" cap="none" dirty="0" smtClean="0">
                <a:latin typeface="Arial Rounded MT Bold" panose="020F0704030504030204" pitchFamily="34" charset="0"/>
              </a:rPr>
              <a:t>Quedan pendientes datos de otros Recintos particularmente fechas de nacimiento</a:t>
            </a:r>
          </a:p>
          <a:p>
            <a:r>
              <a:rPr lang="es-PR" sz="1600" cap="none" dirty="0" smtClean="0">
                <a:latin typeface="Arial Rounded MT Bold" panose="020F0704030504030204" pitchFamily="34" charset="0"/>
              </a:rPr>
              <a:t>Cotizaciones de Seguros de Vida e Incapacidad Grupal:</a:t>
            </a:r>
          </a:p>
          <a:p>
            <a:pPr lvl="1"/>
            <a:r>
              <a:rPr lang="es-PR" sz="1600" cap="none" dirty="0" smtClean="0">
                <a:latin typeface="Arial Rounded MT Bold" panose="020F0704030504030204" pitchFamily="34" charset="0"/>
              </a:rPr>
              <a:t>Estamos  pendientes de buscar cotizaciones para comparar con nuestra aseguradora actual según se acordó en asamblea pasada. No obstante, esto no se puede hacer hasta tanto no tengamos todos los datos de nuestros asociados activos, particularmente fecha de nacimiento</a:t>
            </a:r>
          </a:p>
          <a:p>
            <a:r>
              <a:rPr lang="es-PR" sz="1600" cap="none" dirty="0" smtClean="0">
                <a:latin typeface="Arial Rounded MT Bold" panose="020F0704030504030204" pitchFamily="34" charset="0"/>
              </a:rPr>
              <a:t>Hemos entregado hoy un documento titulado “Perfil del Asociado” el cual necesitamos todos completen para asegurarnos de tener sus datos actualizados, igualmente actualizar la “designación de beneficiarios”.</a:t>
            </a:r>
          </a:p>
          <a:p>
            <a:r>
              <a:rPr lang="es-PR" sz="1600" cap="none" dirty="0" smtClean="0">
                <a:latin typeface="Arial Rounded MT Bold" panose="020F0704030504030204" pitchFamily="34" charset="0"/>
              </a:rPr>
              <a:t>Queda pendiente que los Representantes activos me hagan llegar el “short </a:t>
            </a:r>
            <a:r>
              <a:rPr lang="es-PR" sz="1600" cap="none" dirty="0" err="1" smtClean="0">
                <a:latin typeface="Arial Rounded MT Bold" panose="020F0704030504030204" pitchFamily="34" charset="0"/>
              </a:rPr>
              <a:t>bio</a:t>
            </a:r>
            <a:r>
              <a:rPr lang="es-PR" sz="1600" cap="none" dirty="0" smtClean="0">
                <a:latin typeface="Arial Rounded MT Bold" panose="020F0704030504030204" pitchFamily="34" charset="0"/>
              </a:rPr>
              <a:t>” solicitado con su foto para colocar en nuestra pagina de internet</a:t>
            </a:r>
          </a:p>
        </p:txBody>
      </p:sp>
    </p:spTree>
    <p:extLst>
      <p:ext uri="{BB962C8B-B14F-4D97-AF65-F5344CB8AC3E}">
        <p14:creationId xmlns:p14="http://schemas.microsoft.com/office/powerpoint/2010/main" val="167413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Informe</a:t>
            </a:r>
            <a:r>
              <a:rPr lang="en-US" dirty="0" smtClean="0"/>
              <a:t> PRESIDENTE 2015-LOGROS</a:t>
            </a:r>
            <a:endParaRPr lang="en-US" dirty="0"/>
          </a:p>
        </p:txBody>
      </p:sp>
      <p:sp>
        <p:nvSpPr>
          <p:cNvPr id="3" name="Content Placeholder 2"/>
          <p:cNvSpPr>
            <a:spLocks noGrp="1"/>
          </p:cNvSpPr>
          <p:nvPr>
            <p:ph sz="quarter" idx="13"/>
          </p:nvPr>
        </p:nvSpPr>
        <p:spPr>
          <a:xfrm>
            <a:off x="685801" y="1837765"/>
            <a:ext cx="10394707" cy="3561549"/>
          </a:xfrm>
        </p:spPr>
        <p:txBody>
          <a:bodyPr>
            <a:normAutofit/>
          </a:bodyPr>
          <a:lstStyle/>
          <a:p>
            <a:r>
              <a:rPr lang="es-PR" cap="none" dirty="0" smtClean="0">
                <a:latin typeface="Arial Rounded MT Bold" panose="020F0704030504030204" pitchFamily="34" charset="0"/>
              </a:rPr>
              <a:t>Comité de Dialogo:  Se establece comité y se llevaron a cabo 2 reuniones con la Directora de Recursos </a:t>
            </a:r>
            <a:r>
              <a:rPr lang="es-PR" cap="none" dirty="0">
                <a:latin typeface="Arial Rounded MT Bold" panose="020F0704030504030204" pitchFamily="34" charset="0"/>
              </a:rPr>
              <a:t>H</a:t>
            </a:r>
            <a:r>
              <a:rPr lang="es-PR" cap="none" dirty="0" smtClean="0">
                <a:latin typeface="Arial Rounded MT Bold" panose="020F0704030504030204" pitchFamily="34" charset="0"/>
              </a:rPr>
              <a:t>umanos de la Administración </a:t>
            </a:r>
            <a:r>
              <a:rPr lang="es-PR" cap="none" dirty="0">
                <a:latin typeface="Arial Rounded MT Bold" panose="020F0704030504030204" pitchFamily="34" charset="0"/>
              </a:rPr>
              <a:t>C</a:t>
            </a:r>
            <a:r>
              <a:rPr lang="es-PR" cap="none" dirty="0" smtClean="0">
                <a:latin typeface="Arial Rounded MT Bold" panose="020F0704030504030204" pitchFamily="34" charset="0"/>
              </a:rPr>
              <a:t>entral, </a:t>
            </a:r>
            <a:r>
              <a:rPr lang="es-PR" cap="none" dirty="0">
                <a:latin typeface="Arial Rounded MT Bold" panose="020F0704030504030204" pitchFamily="34" charset="0"/>
              </a:rPr>
              <a:t>S</a:t>
            </a:r>
            <a:r>
              <a:rPr lang="es-PR" cap="none" dirty="0" smtClean="0">
                <a:latin typeface="Arial Rounded MT Bold" panose="020F0704030504030204" pitchFamily="34" charset="0"/>
              </a:rPr>
              <a:t>ra. Erika Díaz</a:t>
            </a:r>
          </a:p>
          <a:p>
            <a:r>
              <a:rPr lang="es-PR" cap="none" dirty="0" smtClean="0">
                <a:latin typeface="Arial Rounded MT Bold" panose="020F0704030504030204" pitchFamily="34" charset="0"/>
              </a:rPr>
              <a:t>Continuación de representación en los diferentes comités</a:t>
            </a:r>
          </a:p>
          <a:p>
            <a:r>
              <a:rPr lang="es-PR" cap="none" dirty="0" smtClean="0">
                <a:latin typeface="Arial Rounded MT Bold" panose="020F0704030504030204" pitchFamily="34" charset="0"/>
              </a:rPr>
              <a:t>Oficina:  rescatamos el espacio de nuestra oficina, adquirimos computadora, scanner y conseguimos donación de monitores</a:t>
            </a:r>
          </a:p>
          <a:p>
            <a:r>
              <a:rPr lang="es-PR" cap="none" dirty="0" smtClean="0">
                <a:latin typeface="Arial Rounded MT Bold" panose="020F0704030504030204" pitchFamily="34" charset="0"/>
              </a:rPr>
              <a:t>Base de datos:  nos estamos moviendo a utilizar mas la tecnología  estamos creando una base de datos de nuestros asociados</a:t>
            </a:r>
          </a:p>
        </p:txBody>
      </p:sp>
    </p:spTree>
    <p:extLst>
      <p:ext uri="{BB962C8B-B14F-4D97-AF65-F5344CB8AC3E}">
        <p14:creationId xmlns:p14="http://schemas.microsoft.com/office/powerpoint/2010/main" val="416352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50371"/>
            <a:ext cx="10396882" cy="1151965"/>
          </a:xfrm>
        </p:spPr>
        <p:txBody>
          <a:bodyPr>
            <a:normAutofit/>
          </a:bodyPr>
          <a:lstStyle/>
          <a:p>
            <a:r>
              <a:rPr lang="en-US" dirty="0" err="1" smtClean="0"/>
              <a:t>Informe</a:t>
            </a:r>
            <a:r>
              <a:rPr lang="en-US" dirty="0" smtClean="0"/>
              <a:t> </a:t>
            </a:r>
            <a:r>
              <a:rPr lang="en-US" dirty="0" err="1" smtClean="0"/>
              <a:t>presidente</a:t>
            </a:r>
            <a:r>
              <a:rPr lang="en-US" dirty="0" smtClean="0"/>
              <a:t> 2015-logros</a:t>
            </a:r>
            <a:endParaRPr lang="en-US" dirty="0"/>
          </a:p>
        </p:txBody>
      </p:sp>
      <p:sp>
        <p:nvSpPr>
          <p:cNvPr id="3" name="Content Placeholder 2"/>
          <p:cNvSpPr>
            <a:spLocks noGrp="1"/>
          </p:cNvSpPr>
          <p:nvPr>
            <p:ph sz="quarter" idx="13"/>
          </p:nvPr>
        </p:nvSpPr>
        <p:spPr>
          <a:xfrm>
            <a:off x="685801" y="1161143"/>
            <a:ext cx="10394707" cy="4238171"/>
          </a:xfrm>
        </p:spPr>
        <p:txBody>
          <a:bodyPr>
            <a:normAutofit/>
          </a:bodyPr>
          <a:lstStyle/>
          <a:p>
            <a:r>
              <a:rPr lang="es-PR" cap="none" dirty="0" smtClean="0">
                <a:latin typeface="Arial Rounded MT Bold" panose="020F0704030504030204" pitchFamily="34" charset="0"/>
              </a:rPr>
              <a:t>Continuamos dando seguimiento a las exclusiones</a:t>
            </a:r>
          </a:p>
          <a:p>
            <a:r>
              <a:rPr lang="es-PR" dirty="0" smtClean="0">
                <a:latin typeface="Arial Rounded MT Bold" panose="020F0704030504030204" pitchFamily="34" charset="0"/>
              </a:rPr>
              <a:t>PAGINA DE INTERNET!! Lo logramos!!! </a:t>
            </a:r>
            <a:r>
              <a:rPr lang="es-PR" cap="none" dirty="0" smtClean="0">
                <a:latin typeface="Arial Rounded MT Bold" panose="020F0704030504030204" pitchFamily="34" charset="0"/>
                <a:hlinkClick r:id="rId3"/>
              </a:rPr>
              <a:t>http://www.asgupr.org/</a:t>
            </a:r>
            <a:r>
              <a:rPr lang="es-PR" cap="none" dirty="0" smtClean="0">
                <a:latin typeface="Arial Rounded MT Bold" panose="020F0704030504030204" pitchFamily="34" charset="0"/>
              </a:rPr>
              <a:t>.  Nuestro </a:t>
            </a:r>
            <a:r>
              <a:rPr lang="es-PR" cap="none" dirty="0" err="1" smtClean="0">
                <a:latin typeface="Arial Rounded MT Bold" panose="020F0704030504030204" pitchFamily="34" charset="0"/>
              </a:rPr>
              <a:t>webmaster</a:t>
            </a:r>
            <a:r>
              <a:rPr lang="es-PR" cap="none" dirty="0" smtClean="0">
                <a:latin typeface="Arial Rounded MT Bold" panose="020F0704030504030204" pitchFamily="34" charset="0"/>
              </a:rPr>
              <a:t>:  Sr. Osvaldo Casiano</a:t>
            </a:r>
          </a:p>
          <a:p>
            <a:r>
              <a:rPr lang="es-PR" cap="none" dirty="0" smtClean="0">
                <a:latin typeface="Arial Rounded MT Bold" panose="020F0704030504030204" pitchFamily="34" charset="0"/>
              </a:rPr>
              <a:t>Se activó un correo electrónico oficial de nuestra Asociación:  </a:t>
            </a:r>
            <a:r>
              <a:rPr lang="es-PR" cap="none" dirty="0" smtClean="0">
                <a:latin typeface="Arial Rounded MT Bold" panose="020F0704030504030204" pitchFamily="34" charset="0"/>
                <a:hlinkClick r:id="rId4"/>
              </a:rPr>
              <a:t>upr.asg@gmail.com</a:t>
            </a:r>
            <a:endParaRPr lang="es-PR" cap="none" dirty="0" smtClean="0">
              <a:latin typeface="Arial Rounded MT Bold" panose="020F0704030504030204" pitchFamily="34" charset="0"/>
            </a:endParaRPr>
          </a:p>
          <a:p>
            <a:r>
              <a:rPr lang="es-PR" cap="none" dirty="0" smtClean="0">
                <a:latin typeface="Arial Rounded MT Bold" panose="020F0704030504030204" pitchFamily="34" charset="0"/>
              </a:rPr>
              <a:t>Las reuniones de la Junta mensualmente se están grabando y las actas se están publicando en nuestra pagina de internet para acceso a todos</a:t>
            </a:r>
          </a:p>
          <a:p>
            <a:r>
              <a:rPr lang="es-PR" cap="none" dirty="0" smtClean="0">
                <a:latin typeface="Arial Rounded MT Bold" panose="020F0704030504030204" pitchFamily="34" charset="0"/>
              </a:rPr>
              <a:t>Se llevo a cabo la actividad del Día del Ejecutivo en Utuado el 24 de abril de 2015 con una charla ofrecida por personal de la Oficina de Ética Gubernamental</a:t>
            </a:r>
          </a:p>
          <a:p>
            <a:pPr marL="0" indent="0">
              <a:buNone/>
            </a:pPr>
            <a:endParaRPr lang="en-US" cap="none" dirty="0" smtClean="0">
              <a:latin typeface="Arial Rounded MT Bold" panose="020F0704030504030204" pitchFamily="34" charset="0"/>
            </a:endParaRPr>
          </a:p>
        </p:txBody>
      </p:sp>
    </p:spTree>
    <p:extLst>
      <p:ext uri="{BB962C8B-B14F-4D97-AF65-F5344CB8AC3E}">
        <p14:creationId xmlns:p14="http://schemas.microsoft.com/office/powerpoint/2010/main" val="41068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626" y="250371"/>
            <a:ext cx="10396882" cy="1151965"/>
          </a:xfrm>
        </p:spPr>
        <p:txBody>
          <a:bodyPr>
            <a:normAutofit/>
          </a:bodyPr>
          <a:lstStyle/>
          <a:p>
            <a:r>
              <a:rPr lang="en-US" dirty="0" err="1" smtClean="0"/>
              <a:t>Metas</a:t>
            </a:r>
            <a:r>
              <a:rPr lang="en-US" dirty="0" smtClean="0"/>
              <a:t> </a:t>
            </a:r>
            <a:r>
              <a:rPr lang="en-US" dirty="0" err="1" smtClean="0"/>
              <a:t>por</a:t>
            </a:r>
            <a:r>
              <a:rPr lang="en-US" dirty="0" smtClean="0"/>
              <a:t> </a:t>
            </a:r>
            <a:r>
              <a:rPr lang="en-US" dirty="0" err="1" smtClean="0"/>
              <a:t>alcanzar</a:t>
            </a:r>
            <a:endParaRPr lang="en-US" dirty="0"/>
          </a:p>
        </p:txBody>
      </p:sp>
      <p:sp>
        <p:nvSpPr>
          <p:cNvPr id="3" name="Content Placeholder 2"/>
          <p:cNvSpPr>
            <a:spLocks noGrp="1"/>
          </p:cNvSpPr>
          <p:nvPr>
            <p:ph sz="quarter" idx="13"/>
          </p:nvPr>
        </p:nvSpPr>
        <p:spPr>
          <a:xfrm>
            <a:off x="685801" y="1402336"/>
            <a:ext cx="10394707" cy="3996978"/>
          </a:xfrm>
        </p:spPr>
        <p:txBody>
          <a:bodyPr>
            <a:normAutofit/>
          </a:bodyPr>
          <a:lstStyle/>
          <a:p>
            <a:r>
              <a:rPr lang="es-PR" cap="none" dirty="0" smtClean="0">
                <a:latin typeface="Arial Rounded MT Bold" panose="020F0704030504030204" pitchFamily="34" charset="0"/>
              </a:rPr>
              <a:t>Reforzar estrategias de reclutamiento:  Retomar las visitas a los Recinto para hablar sobre nuestra Asociación</a:t>
            </a:r>
          </a:p>
          <a:p>
            <a:r>
              <a:rPr lang="es-PR" cap="none" dirty="0" smtClean="0">
                <a:latin typeface="Arial Rounded MT Bold" panose="020F0704030504030204" pitchFamily="34" charset="0"/>
              </a:rPr>
              <a:t>Llevar a cabo las elecciones de Representantes en los Recintos que así lo requieran, particularmente Rio Piedras quien sigue sin Representante</a:t>
            </a:r>
          </a:p>
          <a:p>
            <a:r>
              <a:rPr lang="es-PR" cap="none" dirty="0">
                <a:latin typeface="Arial Rounded MT Bold" panose="020F0704030504030204" pitchFamily="34" charset="0"/>
              </a:rPr>
              <a:t>Ofrecer mas adiestramientos profesionales a las </a:t>
            </a:r>
            <a:r>
              <a:rPr lang="es-PR" cap="none" dirty="0" smtClean="0">
                <a:latin typeface="Arial Rounded MT Bold" panose="020F0704030504030204" pitchFamily="34" charset="0"/>
              </a:rPr>
              <a:t>unidades</a:t>
            </a:r>
          </a:p>
          <a:p>
            <a:r>
              <a:rPr lang="es-PR" cap="none" dirty="0" smtClean="0">
                <a:latin typeface="Arial Rounded MT Bold" panose="020F0704030504030204" pitchFamily="34" charset="0"/>
              </a:rPr>
              <a:t>Ser reconocidos por la Junta de Gobierno</a:t>
            </a:r>
          </a:p>
          <a:p>
            <a:pPr lvl="1"/>
            <a:r>
              <a:rPr lang="es-PR" cap="none" dirty="0" smtClean="0">
                <a:latin typeface="Arial Rounded MT Bold" panose="020F0704030504030204" pitchFamily="34" charset="0"/>
              </a:rPr>
              <a:t>Buscamos tener voz y voto en las decisiones que tome la administración universitaria  que afectan a los gerenciales de nuestra Institución </a:t>
            </a:r>
          </a:p>
          <a:p>
            <a:r>
              <a:rPr lang="es-PR" cap="none" dirty="0" smtClean="0">
                <a:latin typeface="Arial Rounded MT Bold" panose="020F0704030504030204" pitchFamily="34" charset="0"/>
              </a:rPr>
              <a:t>Dar seguimiento al plan de reclasificación de los gerenciales</a:t>
            </a:r>
          </a:p>
          <a:p>
            <a:endParaRPr lang="es-PR" cap="none" dirty="0" smtClean="0">
              <a:latin typeface="Arial Rounded MT Bold" panose="020F0704030504030204" pitchFamily="34" charset="0"/>
            </a:endParaRPr>
          </a:p>
        </p:txBody>
      </p:sp>
    </p:spTree>
    <p:extLst>
      <p:ext uri="{BB962C8B-B14F-4D97-AF65-F5344CB8AC3E}">
        <p14:creationId xmlns:p14="http://schemas.microsoft.com/office/powerpoint/2010/main" val="250382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196754908"/>
              </p:ext>
            </p:extLst>
          </p:nvPr>
        </p:nvGraphicFramePr>
        <p:xfrm>
          <a:off x="685800" y="137740"/>
          <a:ext cx="10394950" cy="6142032"/>
        </p:xfrm>
        <a:graphic>
          <a:graphicData uri="http://schemas.openxmlformats.org/drawingml/2006/table">
            <a:tbl>
              <a:tblPr firstRow="1" bandRow="1">
                <a:tableStyleId>{5C22544A-7EE6-4342-B048-85BDC9FD1C3A}</a:tableStyleId>
              </a:tblPr>
              <a:tblGrid>
                <a:gridCol w="5197475"/>
                <a:gridCol w="5197475"/>
              </a:tblGrid>
              <a:tr h="383877">
                <a:tc>
                  <a:txBody>
                    <a:bodyPr/>
                    <a:lstStyle/>
                    <a:p>
                      <a:pPr algn="ctr"/>
                      <a:r>
                        <a:rPr lang="es-PR" dirty="0" smtClean="0">
                          <a:latin typeface="Arial Rounded MT Bold" panose="020F0704030504030204" pitchFamily="34" charset="0"/>
                        </a:rPr>
                        <a:t>UNIDAD</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MIEMBROS</a:t>
                      </a:r>
                      <a:r>
                        <a:rPr lang="es-PR" baseline="0" dirty="0" smtClean="0">
                          <a:latin typeface="Arial Rounded MT Bold" panose="020F0704030504030204" pitchFamily="34" charset="0"/>
                        </a:rPr>
                        <a:t> ACTIVOS</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ADMINISTRACION CENTRAL</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5</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AGUADILLA</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9</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ARECIBO</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5</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BAYAMON</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2</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CAROLINA</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9</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CAYEY</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13</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CIENCIAS MEDICAS</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19</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HUMACAO</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8</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MAYAGUEZ</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24</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EEA/SEA</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8</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PONCE</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8</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RETIRO</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3</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JUBILADOS</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5</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RIO PIEDRAS</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34</a:t>
                      </a:r>
                      <a:endParaRPr lang="es-PR" dirty="0">
                        <a:latin typeface="Arial Rounded MT Bold" panose="020F0704030504030204" pitchFamily="34" charset="0"/>
                      </a:endParaRPr>
                    </a:p>
                  </a:txBody>
                  <a:tcPr/>
                </a:tc>
              </a:tr>
              <a:tr h="383877">
                <a:tc>
                  <a:txBody>
                    <a:bodyPr/>
                    <a:lstStyle/>
                    <a:p>
                      <a:r>
                        <a:rPr lang="es-PR" dirty="0" smtClean="0">
                          <a:latin typeface="Arial Rounded MT Bold" panose="020F0704030504030204" pitchFamily="34" charset="0"/>
                        </a:rPr>
                        <a:t>UTUADO</a:t>
                      </a:r>
                      <a:endParaRPr lang="es-PR" dirty="0">
                        <a:latin typeface="Arial Rounded MT Bold" panose="020F0704030504030204" pitchFamily="34" charset="0"/>
                      </a:endParaRPr>
                    </a:p>
                  </a:txBody>
                  <a:tcPr/>
                </a:tc>
                <a:tc>
                  <a:txBody>
                    <a:bodyPr/>
                    <a:lstStyle/>
                    <a:p>
                      <a:pPr algn="ctr"/>
                      <a:r>
                        <a:rPr lang="es-PR" dirty="0" smtClean="0">
                          <a:latin typeface="Arial Rounded MT Bold" panose="020F0704030504030204" pitchFamily="34" charset="0"/>
                        </a:rPr>
                        <a:t>10</a:t>
                      </a:r>
                      <a:endParaRPr lang="es-PR" dirty="0">
                        <a:latin typeface="Arial Rounded MT Bold" panose="020F0704030504030204" pitchFamily="34" charset="0"/>
                      </a:endParaRPr>
                    </a:p>
                  </a:txBody>
                  <a:tcPr/>
                </a:tc>
              </a:tr>
            </a:tbl>
          </a:graphicData>
        </a:graphic>
      </p:graphicFrame>
      <p:sp>
        <p:nvSpPr>
          <p:cNvPr id="2" name="TextBox 1"/>
          <p:cNvSpPr txBox="1"/>
          <p:nvPr/>
        </p:nvSpPr>
        <p:spPr>
          <a:xfrm>
            <a:off x="4382429" y="1561171"/>
            <a:ext cx="3222703" cy="1569660"/>
          </a:xfrm>
          <a:prstGeom prst="rect">
            <a:avLst/>
          </a:prstGeom>
          <a:solidFill>
            <a:schemeClr val="accent1"/>
          </a:solidFill>
        </p:spPr>
        <p:txBody>
          <a:bodyPr wrap="square" rtlCol="0">
            <a:spAutoFit/>
          </a:bodyPr>
          <a:lstStyle/>
          <a:p>
            <a:pPr algn="ctr"/>
            <a:r>
              <a:rPr lang="es-PR" sz="2400" dirty="0" smtClean="0">
                <a:solidFill>
                  <a:schemeClr val="bg1"/>
                </a:solidFill>
                <a:latin typeface="Arial Rounded MT Bold" panose="020F0704030504030204" pitchFamily="34" charset="0"/>
              </a:rPr>
              <a:t>TOTAL DE ASOCIADOS ACTIVOS </a:t>
            </a:r>
          </a:p>
          <a:p>
            <a:pPr algn="ctr"/>
            <a:r>
              <a:rPr lang="es-PR" sz="2400" dirty="0" smtClean="0">
                <a:solidFill>
                  <a:schemeClr val="bg1"/>
                </a:solidFill>
                <a:latin typeface="Arial Rounded MT Bold" panose="020F0704030504030204" pitchFamily="34" charset="0"/>
              </a:rPr>
              <a:t>162</a:t>
            </a:r>
            <a:endParaRPr lang="es-PR" sz="2400" dirty="0">
              <a:solidFill>
                <a:schemeClr val="bg1"/>
              </a:solidFill>
              <a:latin typeface="Arial Rounded MT Bold" panose="020F0704030504030204" pitchFamily="34" charset="0"/>
            </a:endParaRPr>
          </a:p>
        </p:txBody>
      </p:sp>
      <p:sp>
        <p:nvSpPr>
          <p:cNvPr id="3" name="TextBox 2"/>
          <p:cNvSpPr txBox="1"/>
          <p:nvPr/>
        </p:nvSpPr>
        <p:spPr>
          <a:xfrm>
            <a:off x="4170556" y="3691054"/>
            <a:ext cx="3434576" cy="1070517"/>
          </a:xfrm>
          <a:prstGeom prst="rect">
            <a:avLst/>
          </a:prstGeom>
          <a:noFill/>
        </p:spPr>
        <p:txBody>
          <a:bodyPr wrap="square" rtlCol="0">
            <a:spAutoFit/>
          </a:bodyPr>
          <a:lstStyle/>
          <a:p>
            <a:endParaRPr lang="es-PR" dirty="0"/>
          </a:p>
        </p:txBody>
      </p:sp>
    </p:spTree>
    <p:extLst>
      <p:ext uri="{BB962C8B-B14F-4D97-AF65-F5344CB8AC3E}">
        <p14:creationId xmlns:p14="http://schemas.microsoft.com/office/powerpoint/2010/main" val="291407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AE9961A-FBB7-489A-81A4-8F8F99419F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TM04033927[[fn=Main Event]]</Template>
  <TotalTime>196</TotalTime>
  <Words>714</Words>
  <Application>Microsoft Office PowerPoint</Application>
  <PresentationFormat>Widescreen</PresentationFormat>
  <Paragraphs>116</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Rounded MT Bold</vt:lpstr>
      <vt:lpstr>Century Gothic</vt:lpstr>
      <vt:lpstr>Impact</vt:lpstr>
      <vt:lpstr>Main Event</vt:lpstr>
      <vt:lpstr>INFORME ANNUAL 2015</vt:lpstr>
      <vt:lpstr>Informe finaciero 2015</vt:lpstr>
      <vt:lpstr>Informe finaciero 2015</vt:lpstr>
      <vt:lpstr>PowerPoint Presentation</vt:lpstr>
      <vt:lpstr>Asuntos pendientes tesoreria</vt:lpstr>
      <vt:lpstr>Informe PRESIDENTE 2015-LOGROS</vt:lpstr>
      <vt:lpstr>Informe presidente 2015-logros</vt:lpstr>
      <vt:lpstr>Metas por alcanzar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ANNUAL 2015</dc:title>
  <dc:creator>Asoc de Supervisores Univ de PR</dc:creator>
  <cp:keywords/>
  <cp:lastModifiedBy>Microsoft account</cp:lastModifiedBy>
  <cp:revision>26</cp:revision>
  <dcterms:created xsi:type="dcterms:W3CDTF">2015-11-19T14:39:00Z</dcterms:created>
  <dcterms:modified xsi:type="dcterms:W3CDTF">2015-12-06T15:09:50Z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TC034605439991</vt:lpwstr>
  </property>
</Properties>
</file>